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ono" panose="00000009000000000000" pitchFamily="49"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hFllHhiecJk92WV9Dq2jB3QS1b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A532CF-F320-4F1A-840E-BB387BD2F28A}">
  <a:tblStyle styleId="{B3A532CF-F320-4F1A-840E-BB387BD2F28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F569340-EE59-4DAE-A070-9A5A92D23D7C}"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microsoft.com/office/2016/11/relationships/changesInfo" Target="changesInfos/changesInfo1.xml"/><Relationship Id="rId5" Type="http://schemas.openxmlformats.org/officeDocument/2006/relationships/slide" Target="slides/slide3.xml"/><Relationship Id="rId61" Type="http://customschemas.google.com/relationships/presentationmetadata" Target="meta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iganti, Seshu Kumar" userId="f5706599-0511-47d4-a44f-3ad6f3573381" providerId="ADAL" clId="{D54AC568-70A7-4059-BF5E-F3CA81A485C8}"/>
    <pc:docChg chg="custSel modSld">
      <pc:chgData name="Mudiganti, Seshu Kumar" userId="f5706599-0511-47d4-a44f-3ad6f3573381" providerId="ADAL" clId="{D54AC568-70A7-4059-BF5E-F3CA81A485C8}" dt="2023-08-29T17:19:10.323" v="134" actId="20577"/>
      <pc:docMkLst>
        <pc:docMk/>
      </pc:docMkLst>
      <pc:sldChg chg="modSp mod">
        <pc:chgData name="Mudiganti, Seshu Kumar" userId="f5706599-0511-47d4-a44f-3ad6f3573381" providerId="ADAL" clId="{D54AC568-70A7-4059-BF5E-F3CA81A485C8}" dt="2023-08-29T17:15:38.571" v="131" actId="1076"/>
        <pc:sldMkLst>
          <pc:docMk/>
          <pc:sldMk cId="0" sldId="267"/>
        </pc:sldMkLst>
        <pc:spChg chg="mod">
          <ac:chgData name="Mudiganti, Seshu Kumar" userId="f5706599-0511-47d4-a44f-3ad6f3573381" providerId="ADAL" clId="{D54AC568-70A7-4059-BF5E-F3CA81A485C8}" dt="2023-08-29T17:15:38.571" v="131" actId="1076"/>
          <ac:spMkLst>
            <pc:docMk/>
            <pc:sldMk cId="0" sldId="267"/>
            <ac:spMk id="288" creationId="{00000000-0000-0000-0000-000000000000}"/>
          </ac:spMkLst>
        </pc:spChg>
        <pc:picChg chg="mod">
          <ac:chgData name="Mudiganti, Seshu Kumar" userId="f5706599-0511-47d4-a44f-3ad6f3573381" providerId="ADAL" clId="{D54AC568-70A7-4059-BF5E-F3CA81A485C8}" dt="2023-08-29T17:14:34.016" v="0" actId="1076"/>
          <ac:picMkLst>
            <pc:docMk/>
            <pc:sldMk cId="0" sldId="267"/>
            <ac:picMk id="285" creationId="{00000000-0000-0000-0000-000000000000}"/>
          </ac:picMkLst>
        </pc:picChg>
      </pc:sldChg>
      <pc:sldChg chg="modSp mod">
        <pc:chgData name="Mudiganti, Seshu Kumar" userId="f5706599-0511-47d4-a44f-3ad6f3573381" providerId="ADAL" clId="{D54AC568-70A7-4059-BF5E-F3CA81A485C8}" dt="2023-08-29T17:19:10.323" v="134" actId="20577"/>
        <pc:sldMkLst>
          <pc:docMk/>
          <pc:sldMk cId="0" sldId="274"/>
        </pc:sldMkLst>
        <pc:spChg chg="mod">
          <ac:chgData name="Mudiganti, Seshu Kumar" userId="f5706599-0511-47d4-a44f-3ad6f3573381" providerId="ADAL" clId="{D54AC568-70A7-4059-BF5E-F3CA81A485C8}" dt="2023-08-29T17:19:10.323" v="134" actId="20577"/>
          <ac:spMkLst>
            <pc:docMk/>
            <pc:sldMk cId="0" sldId="274"/>
            <ac:spMk id="3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onap.org/projects/onap-aai-aai-common/en/istanbul/platform/architectur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a:spLocks noGrp="1" noRot="1" noChangeAspect="1"/>
          </p:cNvSpPr>
          <p:nvPr>
            <p:ph type="sldImg" idx="2"/>
          </p:nvPr>
        </p:nvSpPr>
        <p:spPr>
          <a:xfrm>
            <a:off x="685800" y="1143000"/>
            <a:ext cx="5486040" cy="308592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128" name="Google Shape;128;p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471b0000b_0_6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12471b0000b_0_6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12471b0000b_0_6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44729dbac_0_19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1244729dbac_0_19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1244729dbac_0_19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471b0000b_0_8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12471b0000b_0_8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https://wiki.onap.org/display/DW/AAI+Edge+Rule+Enumerator+Values</a:t>
            </a:r>
            <a:endParaRPr/>
          </a:p>
        </p:txBody>
      </p:sp>
      <p:sp>
        <p:nvSpPr>
          <p:cNvPr id="282" name="Google Shape;282;g12471b0000b_0_8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dce946de0_0_19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11dce946de0_0_19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94" name="Google Shape;294;g11dce946de0_0_19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1d1ba95ae_0_8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 name="Google Shape;308;g121d1ba95ae_0_8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21d1ba95ae_0_8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471b0000b_0_12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g12471b0000b_0_12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12471b0000b_0_12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471b0000b_0_13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g12471b0000b_0_13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12471b0000b_0_13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dce946de0_0_34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g11dce946de0_0_34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11dce946de0_0_34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dce946de0_0_11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11dce946de0_0_11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11dce946de0_0_11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dce946de0_0_23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g11dce946de0_0_23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1dce946de0_0_23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90bc92cb8_0_23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1190bc92cb8_0_238: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dce946de0_0_37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g11dce946de0_0_37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Named queries: https://wiki.onap.org/display/DW/vnf+to+esr-system-info+Named+Query</a:t>
            </a:r>
            <a:endParaRPr/>
          </a:p>
        </p:txBody>
      </p:sp>
      <p:sp>
        <p:nvSpPr>
          <p:cNvPr id="385" name="Google Shape;385;g11dce946de0_0_37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4170a4491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g124170a4491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solidFill>
                  <a:schemeClr val="dk1"/>
                </a:solidFill>
              </a:rPr>
              <a:t>https://docs.onap.org/projects/onap-aai-aai-common/en/latest/platform/Getting%20Started/AAI_Developer_Environment_Setup.html</a:t>
            </a:r>
            <a:endParaRPr>
              <a:solidFill>
                <a:schemeClr val="dk1"/>
              </a:solidFill>
            </a:endParaRPr>
          </a:p>
          <a:p>
            <a:pPr marL="0" lvl="0" indent="0" algn="l" rtl="0">
              <a:lnSpc>
                <a:spcPct val="100000"/>
              </a:lnSpc>
              <a:spcBef>
                <a:spcPts val="0"/>
              </a:spcBef>
              <a:spcAft>
                <a:spcPts val="0"/>
              </a:spcAft>
              <a:buSzPts val="1400"/>
              <a:buNone/>
            </a:pPr>
            <a:endParaRPr/>
          </a:p>
        </p:txBody>
      </p:sp>
      <p:sp>
        <p:nvSpPr>
          <p:cNvPr id="399" name="Google Shape;399;g124170a4491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1d1ba95ae_1_1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g121d1ba95ae_1_1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https://docs.onap.org/projects/onap-aai-aai-common/en/latest/platform/Getting%20Started/AAI_Developer_Environment_Setup.html</a:t>
            </a:r>
            <a:endParaRPr/>
          </a:p>
        </p:txBody>
      </p:sp>
      <p:sp>
        <p:nvSpPr>
          <p:cNvPr id="407" name="Google Shape;407;g121d1ba95ae_1_1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2561bf2e0b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2561bf2e0b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3" name="Google Shape;433;g12561bf2e0b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2561bf2e0b_0_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2561bf2e0b_0_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https://www.mojohaus.org/exec-maven-plugin/</a:t>
            </a:r>
            <a:endParaRPr/>
          </a:p>
        </p:txBody>
      </p:sp>
      <p:sp>
        <p:nvSpPr>
          <p:cNvPr id="439" name="Google Shape;439;g12561bf2e0b_0_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561bf2e0b_0_1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561bf2e0b_0_1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48" name="Google Shape;448;g12561bf2e0b_0_11: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85891df33_0_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85891df33_0_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57" name="Google Shape;457;g1285891df33_0_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27644b0c6_0_1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27644b0c6_0_1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7" name="Google Shape;467;g1227644b0c6_0_1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27eb8c7ae4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27eb8c7ae4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6" name="Google Shape;476;g127eb8c7ae4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27644b0c6_0_8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227644b0c6_0_8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Gremlin example: https://tinkerpop.apache.org/gremlin.html</a:t>
            </a:r>
            <a:endParaRPr/>
          </a:p>
        </p:txBody>
      </p:sp>
      <p:sp>
        <p:nvSpPr>
          <p:cNvPr id="487" name="Google Shape;487;g1227644b0c6_0_8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dce946de0_0_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g11dce946de0_0_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11dce946de0_0_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27644b0c6_0_9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7644b0c6_0_9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https://tinkerpop.apache.org/gremlin.html</a:t>
            </a:r>
            <a:endParaRPr/>
          </a:p>
        </p:txBody>
      </p:sp>
      <p:sp>
        <p:nvSpPr>
          <p:cNvPr id="498" name="Google Shape;498;g1227644b0c6_0_9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85891df33_0_2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85891df33_0_2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06" name="Google Shape;506;g1285891df33_0_2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44729dbac_0_1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g1244729dbac_0_1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13" name="Google Shape;513;g1244729dbac_0_1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85891df33_0_1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285891df33_0_1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19" name="Google Shape;519;g1285891df33_0_1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27644b0c6_0_2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227644b0c6_0_2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7" name="Google Shape;527;g1227644b0c6_0_2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27644b0c6_0_10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27644b0c6_0_10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4" name="Google Shape;534;g1227644b0c6_0_10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227644b0c6_0_11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227644b0c6_0_11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40" name="Google Shape;540;g1227644b0c6_0_11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27644b0c6_0_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227644b0c6_0_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46" name="Google Shape;546;g1227644b0c6_0_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dce946de0_0_35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g11dce946de0_0_35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11dce946de0_0_35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1d1ba95ae_0_2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g121d1ba95ae_0_2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https://docs.onap.org/projects/onap-aai-aai-common/en/istanbul/platform/architecture.html</a:t>
            </a:r>
            <a:endParaRPr/>
          </a:p>
          <a:p>
            <a:pPr marL="0" lvl="0" indent="0" algn="l" rtl="0">
              <a:lnSpc>
                <a:spcPct val="100000"/>
              </a:lnSpc>
              <a:spcBef>
                <a:spcPts val="0"/>
              </a:spcBef>
              <a:spcAft>
                <a:spcPts val="0"/>
              </a:spcAft>
              <a:buSzPts val="1400"/>
              <a:buNone/>
            </a:pPr>
            <a:r>
              <a:rPr lang="en-US"/>
              <a:t>https://wiki.onap.org/display/DW/AAI+History+Documentation</a:t>
            </a:r>
            <a:endParaRPr/>
          </a:p>
        </p:txBody>
      </p:sp>
      <p:sp>
        <p:nvSpPr>
          <p:cNvPr id="165" name="Google Shape;165;g121d1ba95ae_0_2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44729dbac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g1244729dbac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https://docs.onap.org/projects/onap-aai-aai-common/en/istanbul/platform/architecture.html</a:t>
            </a:r>
            <a:endParaRPr/>
          </a:p>
        </p:txBody>
      </p:sp>
      <p:sp>
        <p:nvSpPr>
          <p:cNvPr id="190" name="Google Shape;190;g1244729dbac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462fc4ab0_1_1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g12462fc4ab0_1_1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2462fc4ab0_1_1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471b0000b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g12471b0000b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12471b0000b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471b0000b_0_4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12471b0000b_0_4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12471b0000b_0_4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9"/>
        <p:cNvGrpSpPr/>
        <p:nvPr/>
      </p:nvGrpSpPr>
      <p:grpSpPr>
        <a:xfrm>
          <a:off x="0" y="0"/>
          <a:ext cx="0" cy="0"/>
          <a:chOff x="0" y="0"/>
          <a:chExt cx="0" cy="0"/>
        </a:xfrm>
      </p:grpSpPr>
      <p:sp>
        <p:nvSpPr>
          <p:cNvPr id="50" name="Google Shape;50;p45"/>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5"/>
          <p:cNvSpPr txBox="1">
            <a:spLocks noGrp="1"/>
          </p:cNvSpPr>
          <p:nvPr>
            <p:ph type="body" idx="1"/>
          </p:nvPr>
        </p:nvSpPr>
        <p:spPr>
          <a:xfrm>
            <a:off x="314280" y="113832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5"/>
          <p:cNvSpPr txBox="1">
            <a:spLocks noGrp="1"/>
          </p:cNvSpPr>
          <p:nvPr>
            <p:ph type="body" idx="2"/>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3"/>
        <p:cNvGrpSpPr/>
        <p:nvPr/>
      </p:nvGrpSpPr>
      <p:grpSpPr>
        <a:xfrm>
          <a:off x="0" y="0"/>
          <a:ext cx="0" cy="0"/>
          <a:chOff x="0" y="0"/>
          <a:chExt cx="0" cy="0"/>
        </a:xfrm>
      </p:grpSpPr>
      <p:sp>
        <p:nvSpPr>
          <p:cNvPr id="54" name="Google Shape;54;p46"/>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6"/>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46"/>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6"/>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46"/>
          <p:cNvSpPr txBox="1">
            <a:spLocks noGrp="1"/>
          </p:cNvSpPr>
          <p:nvPr>
            <p:ph type="body" idx="4"/>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31428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7"/>
          <p:cNvSpPr txBox="1">
            <a:spLocks noGrp="1"/>
          </p:cNvSpPr>
          <p:nvPr>
            <p:ph type="body" idx="2"/>
          </p:nvPr>
        </p:nvSpPr>
        <p:spPr>
          <a:xfrm>
            <a:off x="420480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7"/>
          <p:cNvSpPr txBox="1">
            <a:spLocks noGrp="1"/>
          </p:cNvSpPr>
          <p:nvPr>
            <p:ph type="body" idx="3"/>
          </p:nvPr>
        </p:nvSpPr>
        <p:spPr>
          <a:xfrm>
            <a:off x="809496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4" name="Google Shape;64;p47"/>
          <p:cNvSpPr txBox="1">
            <a:spLocks noGrp="1"/>
          </p:cNvSpPr>
          <p:nvPr>
            <p:ph type="body" idx="4"/>
          </p:nvPr>
        </p:nvSpPr>
        <p:spPr>
          <a:xfrm>
            <a:off x="31428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5" name="Google Shape;65;p47"/>
          <p:cNvSpPr txBox="1">
            <a:spLocks noGrp="1"/>
          </p:cNvSpPr>
          <p:nvPr>
            <p:ph type="body" idx="5"/>
          </p:nvPr>
        </p:nvSpPr>
        <p:spPr>
          <a:xfrm>
            <a:off x="420480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6" name="Google Shape;66;p47"/>
          <p:cNvSpPr txBox="1">
            <a:spLocks noGrp="1"/>
          </p:cNvSpPr>
          <p:nvPr>
            <p:ph type="body" idx="6"/>
          </p:nvPr>
        </p:nvSpPr>
        <p:spPr>
          <a:xfrm>
            <a:off x="809496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8"/>
        <p:cNvGrpSpPr/>
        <p:nvPr/>
      </p:nvGrpSpPr>
      <p:grpSpPr>
        <a:xfrm>
          <a:off x="0" y="0"/>
          <a:ext cx="0" cy="0"/>
          <a:chOff x="0" y="0"/>
          <a:chExt cx="0" cy="0"/>
        </a:xfrm>
      </p:grpSpPr>
      <p:sp>
        <p:nvSpPr>
          <p:cNvPr id="79" name="Google Shape;79;p59"/>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9"/>
          <p:cNvSpPr txBox="1">
            <a:spLocks noGrp="1"/>
          </p:cNvSpPr>
          <p:nvPr>
            <p:ph type="subTitle" idx="1"/>
          </p:nvPr>
        </p:nvSpPr>
        <p:spPr>
          <a:xfrm>
            <a:off x="314280" y="1138320"/>
            <a:ext cx="11505960" cy="5169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1"/>
        <p:cNvGrpSpPr/>
        <p:nvPr/>
      </p:nvGrpSpPr>
      <p:grpSpPr>
        <a:xfrm>
          <a:off x="0" y="0"/>
          <a:ext cx="0" cy="0"/>
          <a:chOff x="0" y="0"/>
          <a:chExt cx="0" cy="0"/>
        </a:xfrm>
      </p:grpSpPr>
      <p:sp>
        <p:nvSpPr>
          <p:cNvPr id="82" name="Google Shape;82;p60"/>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0"/>
          <p:cNvSpPr txBox="1">
            <a:spLocks noGrp="1"/>
          </p:cNvSpPr>
          <p:nvPr>
            <p:ph type="body" idx="1"/>
          </p:nvPr>
        </p:nvSpPr>
        <p:spPr>
          <a:xfrm>
            <a:off x="314280" y="1138320"/>
            <a:ext cx="115059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4"/>
        <p:cNvGrpSpPr/>
        <p:nvPr/>
      </p:nvGrpSpPr>
      <p:grpSpPr>
        <a:xfrm>
          <a:off x="0" y="0"/>
          <a:ext cx="0" cy="0"/>
          <a:chOff x="0" y="0"/>
          <a:chExt cx="0" cy="0"/>
        </a:xfrm>
      </p:grpSpPr>
      <p:sp>
        <p:nvSpPr>
          <p:cNvPr id="85" name="Google Shape;85;p61"/>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61"/>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61"/>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2"/>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0"/>
        <p:cNvGrpSpPr/>
        <p:nvPr/>
      </p:nvGrpSpPr>
      <p:grpSpPr>
        <a:xfrm>
          <a:off x="0" y="0"/>
          <a:ext cx="0" cy="0"/>
          <a:chOff x="0" y="0"/>
          <a:chExt cx="0" cy="0"/>
        </a:xfrm>
      </p:grpSpPr>
      <p:sp>
        <p:nvSpPr>
          <p:cNvPr id="91" name="Google Shape;91;p63"/>
          <p:cNvSpPr txBox="1">
            <a:spLocks noGrp="1"/>
          </p:cNvSpPr>
          <p:nvPr>
            <p:ph type="subTitle" idx="1"/>
          </p:nvPr>
        </p:nvSpPr>
        <p:spPr>
          <a:xfrm>
            <a:off x="315000" y="198000"/>
            <a:ext cx="11505960" cy="24976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2"/>
        <p:cNvGrpSpPr/>
        <p:nvPr/>
      </p:nvGrpSpPr>
      <p:grpSpPr>
        <a:xfrm>
          <a:off x="0" y="0"/>
          <a:ext cx="0" cy="0"/>
          <a:chOff x="0" y="0"/>
          <a:chExt cx="0" cy="0"/>
        </a:xfrm>
      </p:grpSpPr>
      <p:sp>
        <p:nvSpPr>
          <p:cNvPr id="93" name="Google Shape;93;p64"/>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64"/>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64"/>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6" name="Google Shape;96;p64"/>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
        <p:cNvGrpSpPr/>
        <p:nvPr/>
      </p:nvGrpSpPr>
      <p:grpSpPr>
        <a:xfrm>
          <a:off x="0" y="0"/>
          <a:ext cx="0" cy="0"/>
          <a:chOff x="0" y="0"/>
          <a:chExt cx="0" cy="0"/>
        </a:xfrm>
      </p:grpSpPr>
      <p:sp>
        <p:nvSpPr>
          <p:cNvPr id="21" name="Google Shape;21;p37"/>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7"/>
          <p:cNvSpPr txBox="1">
            <a:spLocks noGrp="1"/>
          </p:cNvSpPr>
          <p:nvPr>
            <p:ph type="subTitle" idx="1"/>
          </p:nvPr>
        </p:nvSpPr>
        <p:spPr>
          <a:xfrm>
            <a:off x="314280" y="1138320"/>
            <a:ext cx="11505960" cy="5169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7"/>
        <p:cNvGrpSpPr/>
        <p:nvPr/>
      </p:nvGrpSpPr>
      <p:grpSpPr>
        <a:xfrm>
          <a:off x="0" y="0"/>
          <a:ext cx="0" cy="0"/>
          <a:chOff x="0" y="0"/>
          <a:chExt cx="0" cy="0"/>
        </a:xfrm>
      </p:grpSpPr>
      <p:sp>
        <p:nvSpPr>
          <p:cNvPr id="98" name="Google Shape;98;p65"/>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5"/>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65"/>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65"/>
          <p:cNvSpPr txBox="1">
            <a:spLocks noGrp="1"/>
          </p:cNvSpPr>
          <p:nvPr>
            <p:ph type="body" idx="3"/>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02"/>
        <p:cNvGrpSpPr/>
        <p:nvPr/>
      </p:nvGrpSpPr>
      <p:grpSpPr>
        <a:xfrm>
          <a:off x="0" y="0"/>
          <a:ext cx="0" cy="0"/>
          <a:chOff x="0" y="0"/>
          <a:chExt cx="0" cy="0"/>
        </a:xfrm>
      </p:grpSpPr>
      <p:sp>
        <p:nvSpPr>
          <p:cNvPr id="103" name="Google Shape;103;p66"/>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6"/>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66"/>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66"/>
          <p:cNvSpPr txBox="1">
            <a:spLocks noGrp="1"/>
          </p:cNvSpPr>
          <p:nvPr>
            <p:ph type="body" idx="3"/>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7"/>
        <p:cNvGrpSpPr/>
        <p:nvPr/>
      </p:nvGrpSpPr>
      <p:grpSpPr>
        <a:xfrm>
          <a:off x="0" y="0"/>
          <a:ext cx="0" cy="0"/>
          <a:chOff x="0" y="0"/>
          <a:chExt cx="0" cy="0"/>
        </a:xfrm>
      </p:grpSpPr>
      <p:sp>
        <p:nvSpPr>
          <p:cNvPr id="108" name="Google Shape;108;p67"/>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67"/>
          <p:cNvSpPr txBox="1">
            <a:spLocks noGrp="1"/>
          </p:cNvSpPr>
          <p:nvPr>
            <p:ph type="body" idx="1"/>
          </p:nvPr>
        </p:nvSpPr>
        <p:spPr>
          <a:xfrm>
            <a:off x="314280" y="113832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0" name="Google Shape;110;p67"/>
          <p:cNvSpPr txBox="1">
            <a:spLocks noGrp="1"/>
          </p:cNvSpPr>
          <p:nvPr>
            <p:ph type="body" idx="2"/>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11"/>
        <p:cNvGrpSpPr/>
        <p:nvPr/>
      </p:nvGrpSpPr>
      <p:grpSpPr>
        <a:xfrm>
          <a:off x="0" y="0"/>
          <a:ext cx="0" cy="0"/>
          <a:chOff x="0" y="0"/>
          <a:chExt cx="0" cy="0"/>
        </a:xfrm>
      </p:grpSpPr>
      <p:sp>
        <p:nvSpPr>
          <p:cNvPr id="112" name="Google Shape;112;p68"/>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68"/>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68"/>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5" name="Google Shape;115;p68"/>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6" name="Google Shape;116;p68"/>
          <p:cNvSpPr txBox="1">
            <a:spLocks noGrp="1"/>
          </p:cNvSpPr>
          <p:nvPr>
            <p:ph type="body" idx="4"/>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7"/>
        <p:cNvGrpSpPr/>
        <p:nvPr/>
      </p:nvGrpSpPr>
      <p:grpSpPr>
        <a:xfrm>
          <a:off x="0" y="0"/>
          <a:ext cx="0" cy="0"/>
          <a:chOff x="0" y="0"/>
          <a:chExt cx="0" cy="0"/>
        </a:xfrm>
      </p:grpSpPr>
      <p:sp>
        <p:nvSpPr>
          <p:cNvPr id="118" name="Google Shape;118;p69"/>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69"/>
          <p:cNvSpPr txBox="1">
            <a:spLocks noGrp="1"/>
          </p:cNvSpPr>
          <p:nvPr>
            <p:ph type="body" idx="1"/>
          </p:nvPr>
        </p:nvSpPr>
        <p:spPr>
          <a:xfrm>
            <a:off x="31428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0" name="Google Shape;120;p69"/>
          <p:cNvSpPr txBox="1">
            <a:spLocks noGrp="1"/>
          </p:cNvSpPr>
          <p:nvPr>
            <p:ph type="body" idx="2"/>
          </p:nvPr>
        </p:nvSpPr>
        <p:spPr>
          <a:xfrm>
            <a:off x="420480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1" name="Google Shape;121;p69"/>
          <p:cNvSpPr txBox="1">
            <a:spLocks noGrp="1"/>
          </p:cNvSpPr>
          <p:nvPr>
            <p:ph type="body" idx="3"/>
          </p:nvPr>
        </p:nvSpPr>
        <p:spPr>
          <a:xfrm>
            <a:off x="809496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69"/>
          <p:cNvSpPr txBox="1">
            <a:spLocks noGrp="1"/>
          </p:cNvSpPr>
          <p:nvPr>
            <p:ph type="body" idx="4"/>
          </p:nvPr>
        </p:nvSpPr>
        <p:spPr>
          <a:xfrm>
            <a:off x="31428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69"/>
          <p:cNvSpPr txBox="1">
            <a:spLocks noGrp="1"/>
          </p:cNvSpPr>
          <p:nvPr>
            <p:ph type="body" idx="5"/>
          </p:nvPr>
        </p:nvSpPr>
        <p:spPr>
          <a:xfrm>
            <a:off x="420480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4" name="Google Shape;124;p69"/>
          <p:cNvSpPr txBox="1">
            <a:spLocks noGrp="1"/>
          </p:cNvSpPr>
          <p:nvPr>
            <p:ph type="body" idx="6"/>
          </p:nvPr>
        </p:nvSpPr>
        <p:spPr>
          <a:xfrm>
            <a:off x="809496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8"/>
          <p:cNvSpPr txBox="1">
            <a:spLocks noGrp="1"/>
          </p:cNvSpPr>
          <p:nvPr>
            <p:ph type="body" idx="1"/>
          </p:nvPr>
        </p:nvSpPr>
        <p:spPr>
          <a:xfrm>
            <a:off x="314280" y="1138320"/>
            <a:ext cx="115059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
        <p:cNvGrpSpPr/>
        <p:nvPr/>
      </p:nvGrpSpPr>
      <p:grpSpPr>
        <a:xfrm>
          <a:off x="0" y="0"/>
          <a:ext cx="0" cy="0"/>
          <a:chOff x="0" y="0"/>
          <a:chExt cx="0" cy="0"/>
        </a:xfrm>
      </p:grpSpPr>
      <p:sp>
        <p:nvSpPr>
          <p:cNvPr id="27" name="Google Shape;27;p39"/>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9"/>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0"/>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
        <p:cNvGrpSpPr/>
        <p:nvPr/>
      </p:nvGrpSpPr>
      <p:grpSpPr>
        <a:xfrm>
          <a:off x="0" y="0"/>
          <a:ext cx="0" cy="0"/>
          <a:chOff x="0" y="0"/>
          <a:chExt cx="0" cy="0"/>
        </a:xfrm>
      </p:grpSpPr>
      <p:sp>
        <p:nvSpPr>
          <p:cNvPr id="33" name="Google Shape;33;p41"/>
          <p:cNvSpPr txBox="1">
            <a:spLocks noGrp="1"/>
          </p:cNvSpPr>
          <p:nvPr>
            <p:ph type="subTitle" idx="1"/>
          </p:nvPr>
        </p:nvSpPr>
        <p:spPr>
          <a:xfrm>
            <a:off x="315000" y="198000"/>
            <a:ext cx="11505960" cy="24976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2"/>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 name="Google Shape;38;p42"/>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9"/>
        <p:cNvGrpSpPr/>
        <p:nvPr/>
      </p:nvGrpSpPr>
      <p:grpSpPr>
        <a:xfrm>
          <a:off x="0" y="0"/>
          <a:ext cx="0" cy="0"/>
          <a:chOff x="0" y="0"/>
          <a:chExt cx="0" cy="0"/>
        </a:xfrm>
      </p:grpSpPr>
      <p:sp>
        <p:nvSpPr>
          <p:cNvPr id="40" name="Google Shape;40;p43"/>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3"/>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43"/>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 name="Google Shape;43;p43"/>
          <p:cNvSpPr txBox="1">
            <a:spLocks noGrp="1"/>
          </p:cNvSpPr>
          <p:nvPr>
            <p:ph type="body" idx="3"/>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44"/>
          <p:cNvSpPr txBox="1">
            <a:spLocks noGrp="1"/>
          </p:cNvSpPr>
          <p:nvPr>
            <p:ph type="body" idx="3"/>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31"/>
          <p:cNvSpPr/>
          <p:nvPr/>
        </p:nvSpPr>
        <p:spPr>
          <a:xfrm>
            <a:off x="-20160" y="0"/>
            <a:ext cx="12191760" cy="967680"/>
          </a:xfrm>
          <a:prstGeom prst="rect">
            <a:avLst/>
          </a:prstGeom>
          <a:blipFill rotWithShape="1">
            <a:blip r:embed="rId14">
              <a:alphaModFix/>
            </a:blip>
            <a:stretch>
              <a:fillRect/>
            </a:stretch>
          </a:blipFill>
          <a:ln w="254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0" y="6479280"/>
            <a:ext cx="12211920" cy="396000"/>
          </a:xfrm>
          <a:prstGeom prst="rect">
            <a:avLst/>
          </a:prstGeom>
          <a:solidFill>
            <a:schemeClr val="lt2"/>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pic>
        <p:nvPicPr>
          <p:cNvPr id="12" name="Google Shape;12;p31"/>
          <p:cNvPicPr preferRelativeResize="0"/>
          <p:nvPr/>
        </p:nvPicPr>
        <p:blipFill rotWithShape="1">
          <a:blip r:embed="rId15">
            <a:alphaModFix/>
          </a:blip>
          <a:srcRect/>
          <a:stretch/>
        </p:blipFill>
        <p:spPr>
          <a:xfrm>
            <a:off x="10027440" y="6521760"/>
            <a:ext cx="1494360" cy="311040"/>
          </a:xfrm>
          <a:prstGeom prst="rect">
            <a:avLst/>
          </a:prstGeom>
          <a:noFill/>
          <a:ln>
            <a:noFill/>
          </a:ln>
        </p:spPr>
      </p:pic>
      <p:pic>
        <p:nvPicPr>
          <p:cNvPr id="13" name="Google Shape;13;p31"/>
          <p:cNvPicPr preferRelativeResize="0"/>
          <p:nvPr/>
        </p:nvPicPr>
        <p:blipFill rotWithShape="1">
          <a:blip r:embed="rId16">
            <a:alphaModFix/>
          </a:blip>
          <a:srcRect/>
          <a:stretch/>
        </p:blipFill>
        <p:spPr>
          <a:xfrm>
            <a:off x="315000" y="6604560"/>
            <a:ext cx="2595240" cy="154440"/>
          </a:xfrm>
          <a:prstGeom prst="rect">
            <a:avLst/>
          </a:prstGeom>
          <a:noFill/>
          <a:ln>
            <a:noFill/>
          </a:ln>
        </p:spPr>
      </p:pic>
      <p:pic>
        <p:nvPicPr>
          <p:cNvPr id="14" name="Google Shape;14;p31"/>
          <p:cNvPicPr preferRelativeResize="0"/>
          <p:nvPr/>
        </p:nvPicPr>
        <p:blipFill rotWithShape="1">
          <a:blip r:embed="rId17">
            <a:alphaModFix/>
          </a:blip>
          <a:srcRect/>
          <a:stretch/>
        </p:blipFill>
        <p:spPr>
          <a:xfrm>
            <a:off x="-27000" y="-9000"/>
            <a:ext cx="12197880" cy="6866640"/>
          </a:xfrm>
          <a:prstGeom prst="rect">
            <a:avLst/>
          </a:prstGeom>
          <a:noFill/>
          <a:ln>
            <a:noFill/>
          </a:ln>
        </p:spPr>
      </p:pic>
      <p:sp>
        <p:nvSpPr>
          <p:cNvPr id="15" name="Google Shape;15;p31"/>
          <p:cNvSpPr/>
          <p:nvPr/>
        </p:nvSpPr>
        <p:spPr>
          <a:xfrm>
            <a:off x="-27000" y="-9000"/>
            <a:ext cx="12207960" cy="1864440"/>
          </a:xfrm>
          <a:prstGeom prst="rect">
            <a:avLst/>
          </a:prstGeom>
          <a:solidFill>
            <a:schemeClr val="lt1"/>
          </a:soli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txBox="1">
            <a:spLocks noGrp="1"/>
          </p:cNvSpPr>
          <p:nvPr>
            <p:ph type="title"/>
          </p:nvPr>
        </p:nvSpPr>
        <p:spPr>
          <a:xfrm>
            <a:off x="366480" y="2823480"/>
            <a:ext cx="11332440" cy="151452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7" name="Google Shape;17;p31"/>
          <p:cNvPicPr preferRelativeResize="0"/>
          <p:nvPr/>
        </p:nvPicPr>
        <p:blipFill rotWithShape="1">
          <a:blip r:embed="rId15">
            <a:alphaModFix/>
          </a:blip>
          <a:srcRect/>
          <a:stretch/>
        </p:blipFill>
        <p:spPr>
          <a:xfrm>
            <a:off x="366480" y="499320"/>
            <a:ext cx="3748320" cy="780480"/>
          </a:xfrm>
          <a:prstGeom prst="rect">
            <a:avLst/>
          </a:prstGeom>
          <a:noFill/>
          <a:ln>
            <a:noFill/>
          </a:ln>
        </p:spPr>
      </p:pic>
      <p:sp>
        <p:nvSpPr>
          <p:cNvPr id="18" name="Google Shape;1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35"/>
          <p:cNvSpPr/>
          <p:nvPr/>
        </p:nvSpPr>
        <p:spPr>
          <a:xfrm>
            <a:off x="-20160" y="0"/>
            <a:ext cx="12191760" cy="967680"/>
          </a:xfrm>
          <a:prstGeom prst="rect">
            <a:avLst/>
          </a:prstGeom>
          <a:blipFill rotWithShape="1">
            <a:blip r:embed="rId14">
              <a:alphaModFix/>
            </a:blip>
            <a:stretch>
              <a:fillRect/>
            </a:stretch>
          </a:blipFill>
          <a:ln w="254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5"/>
          <p:cNvSpPr/>
          <p:nvPr/>
        </p:nvSpPr>
        <p:spPr>
          <a:xfrm>
            <a:off x="0" y="6479280"/>
            <a:ext cx="12211920" cy="396000"/>
          </a:xfrm>
          <a:prstGeom prst="rect">
            <a:avLst/>
          </a:prstGeom>
          <a:solidFill>
            <a:schemeClr val="lt2"/>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pic>
        <p:nvPicPr>
          <p:cNvPr id="70" name="Google Shape;70;p35"/>
          <p:cNvPicPr preferRelativeResize="0"/>
          <p:nvPr/>
        </p:nvPicPr>
        <p:blipFill rotWithShape="1">
          <a:blip r:embed="rId15">
            <a:alphaModFix/>
          </a:blip>
          <a:srcRect/>
          <a:stretch/>
        </p:blipFill>
        <p:spPr>
          <a:xfrm>
            <a:off x="10027440" y="6521760"/>
            <a:ext cx="1494360" cy="311040"/>
          </a:xfrm>
          <a:prstGeom prst="rect">
            <a:avLst/>
          </a:prstGeom>
          <a:noFill/>
          <a:ln>
            <a:noFill/>
          </a:ln>
        </p:spPr>
      </p:pic>
      <p:pic>
        <p:nvPicPr>
          <p:cNvPr id="71" name="Google Shape;71;p35"/>
          <p:cNvPicPr preferRelativeResize="0"/>
          <p:nvPr/>
        </p:nvPicPr>
        <p:blipFill rotWithShape="1">
          <a:blip r:embed="rId16">
            <a:alphaModFix/>
          </a:blip>
          <a:srcRect/>
          <a:stretch/>
        </p:blipFill>
        <p:spPr>
          <a:xfrm>
            <a:off x="315000" y="6604560"/>
            <a:ext cx="2595240" cy="154440"/>
          </a:xfrm>
          <a:prstGeom prst="rect">
            <a:avLst/>
          </a:prstGeom>
          <a:noFill/>
          <a:ln>
            <a:noFill/>
          </a:ln>
        </p:spPr>
      </p:pic>
      <p:sp>
        <p:nvSpPr>
          <p:cNvPr id="72" name="Google Shape;72;p35"/>
          <p:cNvSpPr/>
          <p:nvPr/>
        </p:nvSpPr>
        <p:spPr>
          <a:xfrm>
            <a:off x="0" y="0"/>
            <a:ext cx="12191760" cy="95436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5"/>
          <p:cNvSpPr txBox="1">
            <a:spLocks noGrp="1"/>
          </p:cNvSpPr>
          <p:nvPr>
            <p:ph type="dt" idx="10"/>
          </p:nvPr>
        </p:nvSpPr>
        <p:spPr>
          <a:xfrm>
            <a:off x="73080" y="6489360"/>
            <a:ext cx="3601080" cy="364680"/>
          </a:xfrm>
          <a:prstGeom prst="rect">
            <a:avLst/>
          </a:prstGeom>
          <a:noFill/>
          <a:ln>
            <a:noFill/>
          </a:ln>
        </p:spPr>
        <p:txBody>
          <a:bodyPr spcFirstLastPara="1" wrap="square" lIns="90000" tIns="45000" rIns="90000" bIns="450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5"/>
          <p:cNvSpPr txBox="1">
            <a:spLocks noGrp="1"/>
          </p:cNvSpPr>
          <p:nvPr>
            <p:ph type="sldNum" idx="12"/>
          </p:nvPr>
        </p:nvSpPr>
        <p:spPr>
          <a:xfrm>
            <a:off x="11568600" y="6504120"/>
            <a:ext cx="606960" cy="364680"/>
          </a:xfrm>
          <a:prstGeom prst="rect">
            <a:avLst/>
          </a:prstGeom>
          <a:noFill/>
          <a:ln>
            <a:noFill/>
          </a:ln>
        </p:spPr>
        <p:txBody>
          <a:bodyPr spcFirstLastPara="1" wrap="square" lIns="90000" tIns="45000" rIns="90000" bIns="450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5" name="Google Shape;75;p35"/>
          <p:cNvSpPr txBox="1">
            <a:spLocks noGrp="1"/>
          </p:cNvSpPr>
          <p:nvPr>
            <p:ph type="title"/>
          </p:nvPr>
        </p:nvSpPr>
        <p:spPr>
          <a:xfrm>
            <a:off x="315000" y="198000"/>
            <a:ext cx="11505960" cy="53856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35"/>
          <p:cNvSpPr txBox="1">
            <a:spLocks noGrp="1"/>
          </p:cNvSpPr>
          <p:nvPr>
            <p:ph type="body" idx="1"/>
          </p:nvPr>
        </p:nvSpPr>
        <p:spPr>
          <a:xfrm>
            <a:off x="314280" y="1138320"/>
            <a:ext cx="11505960" cy="5169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hyperlink" Target="https://www.elastic.co/" TargetMode="External"/><Relationship Id="rId3" Type="http://schemas.openxmlformats.org/officeDocument/2006/relationships/hyperlink" Target="https://en.wikipedia.org/wiki/Apache_Cassandra" TargetMode="External"/><Relationship Id="rId7" Type="http://schemas.openxmlformats.org/officeDocument/2006/relationships/hyperlink" Target="https://en.wikipedia.org/wiki/Scylla_(database)"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hyperlink" Target="https://en.wikipedia.org/wiki/Berkeley_DB" TargetMode="External"/><Relationship Id="rId11" Type="http://schemas.openxmlformats.org/officeDocument/2006/relationships/image" Target="../media/image32.png"/><Relationship Id="rId5" Type="http://schemas.openxmlformats.org/officeDocument/2006/relationships/hyperlink" Target="https://en.wikipedia.org/wiki/Bigtable" TargetMode="External"/><Relationship Id="rId10" Type="http://schemas.openxmlformats.org/officeDocument/2006/relationships/hyperlink" Target="https://lucene.apache.org/" TargetMode="External"/><Relationship Id="rId4" Type="http://schemas.openxmlformats.org/officeDocument/2006/relationships/hyperlink" Target="https://en.wikipedia.org/wiki/Apache_HBase" TargetMode="External"/><Relationship Id="rId9" Type="http://schemas.openxmlformats.org/officeDocument/2006/relationships/hyperlink" Target="https://lucene.apache.org/sol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docs.onap.org/en/elalto/submodules/aai/aai-common.git/docs/AAI%20REST%20API%20Documentation/customQueries.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onap.org/projects/onap-aai-aai-common/en/istanbul/AAI%20REST%20API%20Documentation/customQueries.html"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hyperlink" Target="https://wiki.onap.org/display/DW/AAIService+Custom+Query+in+SDN-C" TargetMode="External"/><Relationship Id="rId4" Type="http://schemas.openxmlformats.org/officeDocument/2006/relationships/hyperlink" Target="https://wiki.onap.org/display/DW/genericVnfs-fromPserv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mvnrepository.com/artifact/org.codehaus.mojo/exec-maven-plugi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www.mojohaus.org/jaxb2-maven-plugin/Documentation/v2.2/example_xjc_basic.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eclipse.org/eclipselink/documentation/2.6/moxy/dynamic_jaxb004.htm"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iki.eclipse.org/EclipseLink/Examples/SDO/JPA"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www.eclipse.org/eclipselink/api/2.3/org/eclipse/persistence/jaxb/dynamic/DynamicJAXBContextFactory.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iki.onap.org/display/DW/ARC+AAI+Component+Description+-+Jakarta-R10"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onap.readthedocs.io/en/dublin/submodules/aai/sparky-be.git/docs/index.html" TargetMode="External"/><Relationship Id="rId5" Type="http://schemas.openxmlformats.org/officeDocument/2006/relationships/hyperlink" Target="https://docs.onap.org/en/latest/submodules/aai/aai-common.git/docs/AAI%20REST%20API%20Documentation/AAIRESTAPI_CASABLANCA.html#aai-rest-api"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
          <p:cNvSpPr txBox="1"/>
          <p:nvPr/>
        </p:nvSpPr>
        <p:spPr>
          <a:xfrm>
            <a:off x="648000" y="2911680"/>
            <a:ext cx="11016000" cy="22003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800"/>
              <a:buFont typeface="Arial"/>
              <a:buNone/>
            </a:pPr>
            <a:r>
              <a:rPr lang="en-US" sz="3800" b="0" i="0" u="none" strike="noStrike" cap="none">
                <a:solidFill>
                  <a:schemeClr val="lt1"/>
                </a:solidFill>
                <a:latin typeface="Arial"/>
                <a:ea typeface="Arial"/>
                <a:cs typeface="Arial"/>
                <a:sym typeface="Arial"/>
              </a:rPr>
              <a:t>Active and Available Inventory (AAI) </a:t>
            </a:r>
            <a:endParaRPr sz="1200" b="0" i="0" u="none" strike="noStrike" cap="none">
              <a:solidFill>
                <a:srgbClr val="404040"/>
              </a:solidFill>
              <a:highlight>
                <a:srgbClr val="FCFCFC"/>
              </a:highlight>
              <a:latin typeface="Arial"/>
              <a:ea typeface="Arial"/>
              <a:cs typeface="Arial"/>
              <a:sym typeface="Arial"/>
            </a:endParaRPr>
          </a:p>
          <a:p>
            <a:pPr marL="0" marR="0" lvl="0" indent="0" algn="l" rtl="0">
              <a:lnSpc>
                <a:spcPct val="90000"/>
              </a:lnSpc>
              <a:spcBef>
                <a:spcPts val="0"/>
              </a:spcBef>
              <a:spcAft>
                <a:spcPts val="0"/>
              </a:spcAft>
              <a:buClr>
                <a:schemeClr val="dk1"/>
              </a:buClr>
              <a:buSzPts val="1200"/>
              <a:buFont typeface="Arial"/>
              <a:buNone/>
            </a:pPr>
            <a:endParaRPr sz="1200" b="0" i="0" u="none" strike="noStrike" cap="none">
              <a:solidFill>
                <a:srgbClr val="404040"/>
              </a:solidFill>
              <a:highlight>
                <a:srgbClr val="FCFCFC"/>
              </a:highlight>
              <a:latin typeface="Arial"/>
              <a:ea typeface="Arial"/>
              <a:cs typeface="Arial"/>
              <a:sym typeface="Arial"/>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2471b0000b_0_60"/>
          <p:cNvSpPr txBox="1"/>
          <p:nvPr/>
        </p:nvSpPr>
        <p:spPr>
          <a:xfrm>
            <a:off x="3774425" y="2190525"/>
            <a:ext cx="4962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Arial"/>
                <a:ea typeface="Arial"/>
                <a:cs typeface="Arial"/>
                <a:sym typeface="Arial"/>
              </a:rPr>
              <a:t>Core Components Insights</a:t>
            </a:r>
            <a:endParaRPr sz="2700" b="1" i="0" u="none" strike="noStrike" cap="none">
              <a:solidFill>
                <a:srgbClr val="000000"/>
              </a:solidFill>
              <a:latin typeface="Arial"/>
              <a:ea typeface="Arial"/>
              <a:cs typeface="Arial"/>
              <a:sym typeface="Arial"/>
            </a:endParaRPr>
          </a:p>
        </p:txBody>
      </p:sp>
      <p:sp>
        <p:nvSpPr>
          <p:cNvPr id="258" name="Google Shape;258;g12471b0000b_0_60"/>
          <p:cNvSpPr txBox="1"/>
          <p:nvPr/>
        </p:nvSpPr>
        <p:spPr>
          <a:xfrm>
            <a:off x="547625" y="3167825"/>
            <a:ext cx="10876800" cy="1462200"/>
          </a:xfrm>
          <a:prstGeom prst="rect">
            <a:avLst/>
          </a:prstGeom>
          <a:noFill/>
          <a:ln>
            <a:noFill/>
          </a:ln>
        </p:spPr>
        <p:txBody>
          <a:bodyPr spcFirstLastPara="1" wrap="square" lIns="91425" tIns="91425" rIns="91425" bIns="91425" anchor="t" anchorCtr="0">
            <a:spAutoFit/>
          </a:bodyPr>
          <a:lstStyle/>
          <a:p>
            <a:pPr marL="457200" marR="0" lvl="0" indent="0" algn="ctr" rtl="0">
              <a:lnSpc>
                <a:spcPct val="150000"/>
              </a:lnSpc>
              <a:spcBef>
                <a:spcPts val="0"/>
              </a:spcBef>
              <a:spcAft>
                <a:spcPts val="0"/>
              </a:spcAft>
              <a:buClr>
                <a:srgbClr val="000000"/>
              </a:buClr>
              <a:buSzPts val="2300"/>
              <a:buFont typeface="Arial"/>
              <a:buNone/>
            </a:pPr>
            <a:r>
              <a:rPr lang="en-US" sz="2300" b="0" i="0" u="none" strike="noStrike" cap="none">
                <a:solidFill>
                  <a:srgbClr val="337AB7"/>
                </a:solidFill>
                <a:latin typeface="Arial"/>
                <a:ea typeface="Arial"/>
                <a:cs typeface="Arial"/>
                <a:sym typeface="Arial"/>
              </a:rPr>
              <a:t>Schema service, Resources Service</a:t>
            </a:r>
            <a:endParaRPr sz="2300" b="0" i="0" u="none" strike="noStrike" cap="none">
              <a:solidFill>
                <a:srgbClr val="337AB7"/>
              </a:solidFill>
              <a:latin typeface="Arial"/>
              <a:ea typeface="Arial"/>
              <a:cs typeface="Arial"/>
              <a:sym typeface="Arial"/>
            </a:endParaRPr>
          </a:p>
          <a:p>
            <a:pPr marL="457200" marR="0" lvl="0" indent="0" algn="ctr" rtl="0">
              <a:lnSpc>
                <a:spcPct val="150000"/>
              </a:lnSpc>
              <a:spcBef>
                <a:spcPts val="0"/>
              </a:spcBef>
              <a:spcAft>
                <a:spcPts val="0"/>
              </a:spcAft>
              <a:buClr>
                <a:srgbClr val="000000"/>
              </a:buClr>
              <a:buSzPts val="2300"/>
              <a:buFont typeface="Arial"/>
              <a:buNone/>
            </a:pPr>
            <a:r>
              <a:rPr lang="en-US" sz="2300" b="0" i="0" u="none" strike="noStrike" cap="none">
                <a:solidFill>
                  <a:srgbClr val="337AB7"/>
                </a:solidFill>
                <a:latin typeface="Arial"/>
                <a:ea typeface="Arial"/>
                <a:cs typeface="Arial"/>
                <a:sym typeface="Arial"/>
              </a:rPr>
              <a:t>Traversal, Model Loader, Babel</a:t>
            </a:r>
            <a:endParaRPr sz="2300" b="0" i="0" u="none" strike="noStrike" cap="none">
              <a:solidFill>
                <a:srgbClr val="337A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244729dbac_0_197"/>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Core Components: Schema</a:t>
            </a:r>
            <a:endParaRPr sz="3600" b="0" i="0" u="none" strike="noStrike" cap="none">
              <a:solidFill>
                <a:srgbClr val="000000"/>
              </a:solidFill>
              <a:latin typeface="Calibri"/>
              <a:ea typeface="Calibri"/>
              <a:cs typeface="Calibri"/>
              <a:sym typeface="Calibri"/>
            </a:endParaRPr>
          </a:p>
        </p:txBody>
      </p:sp>
      <p:sp>
        <p:nvSpPr>
          <p:cNvPr id="265" name="Google Shape;265;g1244729dbac_0_197"/>
          <p:cNvSpPr txBox="1"/>
          <p:nvPr/>
        </p:nvSpPr>
        <p:spPr>
          <a:xfrm>
            <a:off x="92675" y="5039050"/>
            <a:ext cx="5364000" cy="144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200" b="1" i="0" u="sng" strike="noStrike" cap="none">
                <a:solidFill>
                  <a:srgbClr val="000000"/>
                </a:solidFill>
                <a:latin typeface="Arial"/>
                <a:ea typeface="Arial"/>
                <a:cs typeface="Arial"/>
                <a:sym typeface="Arial"/>
              </a:rPr>
              <a:t>Schema is defined using OXM and EdgeRule file:</a:t>
            </a:r>
            <a:endParaRPr sz="1200" b="1" i="0" u="sng"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rgbClr val="337AB7"/>
              </a:buClr>
              <a:buSzPts val="1200"/>
              <a:buFont typeface="Arial"/>
              <a:buAutoNum type="arabicPeriod"/>
            </a:pPr>
            <a:r>
              <a:rPr lang="en-US" sz="1200" b="1" i="0" u="none" strike="noStrike" cap="none">
                <a:solidFill>
                  <a:srgbClr val="337AB7"/>
                </a:solidFill>
                <a:latin typeface="Arial"/>
                <a:ea typeface="Arial"/>
                <a:cs typeface="Arial"/>
                <a:sym typeface="Arial"/>
              </a:rPr>
              <a:t>aai_oxm_v$.xml: Define resource/node entities including</a:t>
            </a:r>
            <a:endParaRPr sz="1200" b="1" i="0" u="none" strike="noStrike" cap="none">
              <a:solidFill>
                <a:srgbClr val="337AB7"/>
              </a:solidFill>
              <a:latin typeface="Arial"/>
              <a:ea typeface="Arial"/>
              <a:cs typeface="Arial"/>
              <a:sym typeface="Arial"/>
            </a:endParaRPr>
          </a:p>
          <a:p>
            <a:pPr marL="914400" marR="0" lvl="1" indent="-304800" algn="l" rtl="0">
              <a:lnSpc>
                <a:spcPct val="115000"/>
              </a:lnSpc>
              <a:spcBef>
                <a:spcPts val="1000"/>
              </a:spcBef>
              <a:spcAft>
                <a:spcPts val="0"/>
              </a:spcAft>
              <a:buClr>
                <a:srgbClr val="337AB7"/>
              </a:buClr>
              <a:buSzPts val="1200"/>
              <a:buFont typeface="Arial"/>
              <a:buChar char="○"/>
            </a:pPr>
            <a:r>
              <a:rPr lang="en-US" sz="1200" b="0" i="0" u="none" strike="noStrike" cap="none">
                <a:solidFill>
                  <a:schemeClr val="dk1"/>
                </a:solidFill>
                <a:latin typeface="Arial"/>
                <a:ea typeface="Arial"/>
                <a:cs typeface="Arial"/>
                <a:sym typeface="Arial"/>
              </a:rPr>
              <a:t>Resource Container</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Resource element properties</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Element metadata like container, namespace, uniqueprops etc.</a:t>
            </a:r>
            <a:endParaRPr sz="1200" b="1" i="0" u="none" strike="noStrike" cap="none">
              <a:solidFill>
                <a:srgbClr val="337AB7"/>
              </a:solidFill>
              <a:latin typeface="Arial"/>
              <a:ea typeface="Arial"/>
              <a:cs typeface="Arial"/>
              <a:sym typeface="Arial"/>
            </a:endParaRPr>
          </a:p>
        </p:txBody>
      </p:sp>
      <p:pic>
        <p:nvPicPr>
          <p:cNvPr id="266" name="Google Shape;266;g1244729dbac_0_197"/>
          <p:cNvPicPr preferRelativeResize="0"/>
          <p:nvPr/>
        </p:nvPicPr>
        <p:blipFill rotWithShape="1">
          <a:blip r:embed="rId3">
            <a:alphaModFix/>
          </a:blip>
          <a:srcRect/>
          <a:stretch/>
        </p:blipFill>
        <p:spPr>
          <a:xfrm>
            <a:off x="5526723" y="1066800"/>
            <a:ext cx="6579375" cy="3451800"/>
          </a:xfrm>
          <a:prstGeom prst="rect">
            <a:avLst/>
          </a:prstGeom>
          <a:noFill/>
          <a:ln>
            <a:noFill/>
          </a:ln>
        </p:spPr>
      </p:pic>
      <p:pic>
        <p:nvPicPr>
          <p:cNvPr id="267" name="Google Shape;267;g1244729dbac_0_197"/>
          <p:cNvPicPr preferRelativeResize="0"/>
          <p:nvPr/>
        </p:nvPicPr>
        <p:blipFill rotWithShape="1">
          <a:blip r:embed="rId4">
            <a:alphaModFix/>
          </a:blip>
          <a:srcRect/>
          <a:stretch/>
        </p:blipFill>
        <p:spPr>
          <a:xfrm>
            <a:off x="5563002" y="4532286"/>
            <a:ext cx="6591885" cy="2034600"/>
          </a:xfrm>
          <a:prstGeom prst="rect">
            <a:avLst/>
          </a:prstGeom>
          <a:noFill/>
          <a:ln>
            <a:noFill/>
          </a:ln>
        </p:spPr>
      </p:pic>
      <p:cxnSp>
        <p:nvCxnSpPr>
          <p:cNvPr id="268" name="Google Shape;268;g1244729dbac_0_197"/>
          <p:cNvCxnSpPr>
            <a:endCxn id="269" idx="1"/>
          </p:cNvCxnSpPr>
          <p:nvPr/>
        </p:nvCxnSpPr>
        <p:spPr>
          <a:xfrm rot="10800000" flipH="1">
            <a:off x="2506025" y="1683150"/>
            <a:ext cx="3020700" cy="4155000"/>
          </a:xfrm>
          <a:prstGeom prst="straightConnector1">
            <a:avLst/>
          </a:prstGeom>
          <a:noFill/>
          <a:ln w="9525" cap="flat" cmpd="sng">
            <a:solidFill>
              <a:srgbClr val="337AB7"/>
            </a:solidFill>
            <a:prstDash val="lgDash"/>
            <a:round/>
            <a:headEnd type="none" w="sm" len="sm"/>
            <a:tailEnd type="triangle" w="med" len="med"/>
          </a:ln>
        </p:spPr>
      </p:cxnSp>
      <p:sp>
        <p:nvSpPr>
          <p:cNvPr id="269" name="Google Shape;269;g1244729dbac_0_197"/>
          <p:cNvSpPr/>
          <p:nvPr/>
        </p:nvSpPr>
        <p:spPr>
          <a:xfrm>
            <a:off x="5526725" y="1140000"/>
            <a:ext cx="92400" cy="1086300"/>
          </a:xfrm>
          <a:prstGeom prst="leftBrace">
            <a:avLst>
              <a:gd name="adj1" fmla="val 50000"/>
              <a:gd name="adj2" fmla="val 50000"/>
            </a:avLst>
          </a:prstGeom>
          <a:noFill/>
          <a:ln w="19050" cap="flat" cmpd="sng">
            <a:solidFill>
              <a:srgbClr val="337A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244729dbac_0_197"/>
          <p:cNvSpPr/>
          <p:nvPr/>
        </p:nvSpPr>
        <p:spPr>
          <a:xfrm>
            <a:off x="5831525" y="2628094"/>
            <a:ext cx="92400" cy="538500"/>
          </a:xfrm>
          <a:prstGeom prst="leftBrace">
            <a:avLst>
              <a:gd name="adj1" fmla="val 50000"/>
              <a:gd name="adj2" fmla="val 50000"/>
            </a:avLst>
          </a:prstGeom>
          <a:noFill/>
          <a:ln w="19050" cap="flat" cmpd="sng">
            <a:solidFill>
              <a:srgbClr val="337A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244729dbac_0_197"/>
          <p:cNvSpPr/>
          <p:nvPr/>
        </p:nvSpPr>
        <p:spPr>
          <a:xfrm>
            <a:off x="5619125" y="5520500"/>
            <a:ext cx="152400" cy="861900"/>
          </a:xfrm>
          <a:prstGeom prst="leftBrace">
            <a:avLst>
              <a:gd name="adj1" fmla="val 50000"/>
              <a:gd name="adj2" fmla="val 51026"/>
            </a:avLst>
          </a:prstGeom>
          <a:noFill/>
          <a:ln w="19050" cap="flat" cmpd="sng">
            <a:solidFill>
              <a:srgbClr val="337A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244729dbac_0_197"/>
          <p:cNvSpPr txBox="1"/>
          <p:nvPr/>
        </p:nvSpPr>
        <p:spPr>
          <a:xfrm>
            <a:off x="109525" y="1024875"/>
            <a:ext cx="4987500" cy="95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What</a:t>
            </a:r>
            <a:r>
              <a:rPr lang="en-US" sz="1200" b="0" i="0" u="none" strike="noStrike" cap="none">
                <a:solidFill>
                  <a:srgbClr val="000000"/>
                </a:solidFill>
                <a:latin typeface="Arial"/>
                <a:ea typeface="Arial"/>
                <a:cs typeface="Arial"/>
                <a:sym typeface="Arial"/>
              </a:rPr>
              <a:t>: </a:t>
            </a:r>
            <a:r>
              <a:rPr lang="en-US" sz="1100" b="0" i="0" u="none" strike="noStrike" cap="none">
                <a:solidFill>
                  <a:srgbClr val="000000"/>
                </a:solidFill>
                <a:latin typeface="Arial"/>
                <a:ea typeface="Arial"/>
                <a:cs typeface="Arial"/>
                <a:sym typeface="Arial"/>
              </a:rPr>
              <a:t>Centralized hub for all A&amp;AI schema needs. It </a:t>
            </a:r>
            <a:r>
              <a:rPr lang="en-US" sz="1100" b="1" i="0" u="none" strike="noStrike" cap="none">
                <a:solidFill>
                  <a:srgbClr val="000000"/>
                </a:solidFill>
                <a:latin typeface="Arial"/>
                <a:ea typeface="Arial"/>
                <a:cs typeface="Arial"/>
                <a:sym typeface="Arial"/>
              </a:rPr>
              <a:t>hold and load</a:t>
            </a:r>
            <a:r>
              <a:rPr lang="en-US" sz="1100" b="0" i="0" u="none" strike="noStrike" cap="none">
                <a:solidFill>
                  <a:srgbClr val="000000"/>
                </a:solidFill>
                <a:latin typeface="Arial"/>
                <a:ea typeface="Arial"/>
                <a:cs typeface="Arial"/>
                <a:sym typeface="Arial"/>
              </a:rPr>
              <a:t> all the schema (OXM and edge rules) at start-up and provide REST endpoints via GETs such as  /aai/schema-service/{api-version} for consumer mS as shown below to </a:t>
            </a:r>
            <a:r>
              <a:rPr lang="en-US" sz="1100" b="1" i="0" u="none" strike="noStrike" cap="none">
                <a:solidFill>
                  <a:srgbClr val="000000"/>
                </a:solidFill>
                <a:latin typeface="Arial"/>
                <a:ea typeface="Arial"/>
                <a:cs typeface="Arial"/>
                <a:sym typeface="Arial"/>
              </a:rPr>
              <a:t>retrieve</a:t>
            </a:r>
            <a:r>
              <a:rPr lang="en-US" sz="1100" b="0" i="0" u="none" strike="noStrike" cap="none">
                <a:solidFill>
                  <a:srgbClr val="000000"/>
                </a:solidFill>
                <a:latin typeface="Arial"/>
                <a:ea typeface="Arial"/>
                <a:cs typeface="Arial"/>
                <a:sym typeface="Arial"/>
              </a:rPr>
              <a:t> schema</a:t>
            </a:r>
            <a:endParaRPr sz="1100" b="0" i="0" u="none" strike="noStrike" cap="none">
              <a:solidFill>
                <a:srgbClr val="000000"/>
              </a:solidFill>
              <a:latin typeface="Arial"/>
              <a:ea typeface="Arial"/>
              <a:cs typeface="Arial"/>
              <a:sym typeface="Arial"/>
            </a:endParaRPr>
          </a:p>
        </p:txBody>
      </p:sp>
      <p:sp>
        <p:nvSpPr>
          <p:cNvPr id="273" name="Google Shape;273;g1244729dbac_0_197"/>
          <p:cNvSpPr txBox="1"/>
          <p:nvPr/>
        </p:nvSpPr>
        <p:spPr>
          <a:xfrm>
            <a:off x="8728375" y="0"/>
            <a:ext cx="3463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https://wiki.onap.org/pages/viewpage.action?pageId=45295931</a:t>
            </a:r>
            <a:endParaRPr sz="900" b="0" i="0" u="none" strike="noStrike" cap="none">
              <a:solidFill>
                <a:schemeClr val="lt1"/>
              </a:solidFill>
              <a:latin typeface="Arial"/>
              <a:ea typeface="Arial"/>
              <a:cs typeface="Arial"/>
              <a:sym typeface="Arial"/>
            </a:endParaRPr>
          </a:p>
        </p:txBody>
      </p:sp>
      <p:pic>
        <p:nvPicPr>
          <p:cNvPr id="274" name="Google Shape;274;g1244729dbac_0_197"/>
          <p:cNvPicPr preferRelativeResize="0"/>
          <p:nvPr/>
        </p:nvPicPr>
        <p:blipFill rotWithShape="1">
          <a:blip r:embed="rId5">
            <a:alphaModFix/>
          </a:blip>
          <a:srcRect/>
          <a:stretch/>
        </p:blipFill>
        <p:spPr>
          <a:xfrm>
            <a:off x="188618" y="1920274"/>
            <a:ext cx="4261800" cy="1619749"/>
          </a:xfrm>
          <a:prstGeom prst="rect">
            <a:avLst/>
          </a:prstGeom>
          <a:noFill/>
          <a:ln>
            <a:noFill/>
          </a:ln>
        </p:spPr>
      </p:pic>
      <p:sp>
        <p:nvSpPr>
          <p:cNvPr id="275" name="Google Shape;275;g1244729dbac_0_197"/>
          <p:cNvSpPr txBox="1"/>
          <p:nvPr/>
        </p:nvSpPr>
        <p:spPr>
          <a:xfrm>
            <a:off x="92675" y="3551998"/>
            <a:ext cx="5114100" cy="155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It generates XSD and POJO for AAI Clients.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Note:</a:t>
            </a:r>
            <a:r>
              <a:rPr lang="en-US" sz="1000" b="0" i="0" u="none" strike="noStrike" cap="none">
                <a:solidFill>
                  <a:srgbClr val="000000"/>
                </a:solidFill>
                <a:latin typeface="Arial"/>
                <a:ea typeface="Arial"/>
                <a:cs typeface="Arial"/>
                <a:sym typeface="Arial"/>
              </a:rPr>
              <a:t> It usages Moven plugin jaxb2-maven-plugin for generate POJOs and exec-maven-plugin which call GenrateXsd class to generate XSD.</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Note: Schema service are not used by end user directly, its used by other AAI mS or by AAI client.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276" name="Google Shape;276;g1244729dbac_0_197"/>
          <p:cNvSpPr txBox="1"/>
          <p:nvPr/>
        </p:nvSpPr>
        <p:spPr>
          <a:xfrm>
            <a:off x="9570875" y="1061550"/>
            <a:ext cx="204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Sample .oxm file</a:t>
            </a:r>
            <a:endParaRPr sz="1400" b="0" i="0" u="sng" strike="noStrike" cap="none">
              <a:solidFill>
                <a:srgbClr val="000000"/>
              </a:solidFill>
              <a:latin typeface="Arial"/>
              <a:ea typeface="Arial"/>
              <a:cs typeface="Arial"/>
              <a:sym typeface="Arial"/>
            </a:endParaRPr>
          </a:p>
        </p:txBody>
      </p:sp>
      <p:cxnSp>
        <p:nvCxnSpPr>
          <p:cNvPr id="277" name="Google Shape;277;g1244729dbac_0_197"/>
          <p:cNvCxnSpPr>
            <a:endCxn id="270" idx="1"/>
          </p:cNvCxnSpPr>
          <p:nvPr/>
        </p:nvCxnSpPr>
        <p:spPr>
          <a:xfrm rot="10800000" flipH="1">
            <a:off x="2658425" y="2897344"/>
            <a:ext cx="3173100" cy="3093000"/>
          </a:xfrm>
          <a:prstGeom prst="straightConnector1">
            <a:avLst/>
          </a:prstGeom>
          <a:noFill/>
          <a:ln w="9525" cap="flat" cmpd="sng">
            <a:solidFill>
              <a:srgbClr val="337AB7"/>
            </a:solidFill>
            <a:prstDash val="lgDash"/>
            <a:round/>
            <a:headEnd type="none" w="sm" len="sm"/>
            <a:tailEnd type="triangle" w="med" len="med"/>
          </a:ln>
        </p:spPr>
      </p:cxnSp>
      <p:cxnSp>
        <p:nvCxnSpPr>
          <p:cNvPr id="278" name="Google Shape;278;g1244729dbac_0_197"/>
          <p:cNvCxnSpPr>
            <a:endCxn id="271" idx="1"/>
          </p:cNvCxnSpPr>
          <p:nvPr/>
        </p:nvCxnSpPr>
        <p:spPr>
          <a:xfrm rot="10800000" flipH="1">
            <a:off x="3613625" y="5960293"/>
            <a:ext cx="2005500" cy="207900"/>
          </a:xfrm>
          <a:prstGeom prst="straightConnector1">
            <a:avLst/>
          </a:prstGeom>
          <a:noFill/>
          <a:ln w="9525" cap="flat" cmpd="sng">
            <a:solidFill>
              <a:srgbClr val="337AB7"/>
            </a:solidFill>
            <a:prstDash val="lgDash"/>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2471b0000b_0_83"/>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dk1"/>
              </a:buClr>
              <a:buSzPts val="3600"/>
              <a:buFont typeface="Arial"/>
              <a:buNone/>
            </a:pPr>
            <a:r>
              <a:rPr lang="en-US" sz="3600" b="0" i="0" u="none" strike="noStrike" cap="none">
                <a:solidFill>
                  <a:schemeClr val="lt1"/>
                </a:solidFill>
                <a:latin typeface="Arial"/>
                <a:ea typeface="Arial"/>
                <a:cs typeface="Arial"/>
                <a:sym typeface="Arial"/>
              </a:rPr>
              <a:t>Core Components: Schema cont..</a:t>
            </a:r>
            <a:endParaRPr sz="3600" b="0" i="0" u="none" strike="noStrike" cap="none">
              <a:solidFill>
                <a:srgbClr val="FFFFFF"/>
              </a:solidFill>
              <a:latin typeface="Arial"/>
              <a:ea typeface="Arial"/>
              <a:cs typeface="Arial"/>
              <a:sym typeface="Arial"/>
            </a:endParaRPr>
          </a:p>
        </p:txBody>
      </p:sp>
      <p:pic>
        <p:nvPicPr>
          <p:cNvPr id="285" name="Google Shape;285;g12471b0000b_0_83"/>
          <p:cNvPicPr preferRelativeResize="0"/>
          <p:nvPr/>
        </p:nvPicPr>
        <p:blipFill rotWithShape="1">
          <a:blip r:embed="rId3">
            <a:alphaModFix/>
          </a:blip>
          <a:srcRect/>
          <a:stretch/>
        </p:blipFill>
        <p:spPr>
          <a:xfrm>
            <a:off x="4901700" y="1465375"/>
            <a:ext cx="4486169" cy="2816800"/>
          </a:xfrm>
          <a:prstGeom prst="rect">
            <a:avLst/>
          </a:prstGeom>
          <a:noFill/>
          <a:ln>
            <a:noFill/>
          </a:ln>
        </p:spPr>
      </p:pic>
      <p:pic>
        <p:nvPicPr>
          <p:cNvPr id="286" name="Google Shape;286;g12471b0000b_0_83"/>
          <p:cNvPicPr preferRelativeResize="0"/>
          <p:nvPr/>
        </p:nvPicPr>
        <p:blipFill rotWithShape="1">
          <a:blip r:embed="rId4">
            <a:alphaModFix/>
          </a:blip>
          <a:srcRect/>
          <a:stretch/>
        </p:blipFill>
        <p:spPr>
          <a:xfrm>
            <a:off x="8391625" y="1049575"/>
            <a:ext cx="3735876" cy="3833399"/>
          </a:xfrm>
          <a:prstGeom prst="rect">
            <a:avLst/>
          </a:prstGeom>
          <a:noFill/>
          <a:ln>
            <a:noFill/>
          </a:ln>
        </p:spPr>
      </p:pic>
      <p:sp>
        <p:nvSpPr>
          <p:cNvPr id="287" name="Google Shape;287;g12471b0000b_0_83"/>
          <p:cNvSpPr txBox="1"/>
          <p:nvPr/>
        </p:nvSpPr>
        <p:spPr>
          <a:xfrm>
            <a:off x="7153863" y="1167525"/>
            <a:ext cx="204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Sample EdgeRule File</a:t>
            </a:r>
            <a:endParaRPr sz="1400" b="0" i="0" u="sng" strike="noStrike" cap="none">
              <a:solidFill>
                <a:srgbClr val="000000"/>
              </a:solidFill>
              <a:latin typeface="Arial"/>
              <a:ea typeface="Arial"/>
              <a:cs typeface="Arial"/>
              <a:sym typeface="Arial"/>
            </a:endParaRPr>
          </a:p>
        </p:txBody>
      </p:sp>
      <p:sp>
        <p:nvSpPr>
          <p:cNvPr id="288" name="Google Shape;288;g12471b0000b_0_83"/>
          <p:cNvSpPr txBox="1"/>
          <p:nvPr/>
        </p:nvSpPr>
        <p:spPr>
          <a:xfrm>
            <a:off x="125938" y="911350"/>
            <a:ext cx="4589100" cy="531655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00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2. </a:t>
            </a:r>
            <a:r>
              <a:rPr lang="en-US" sz="1200" b="1" i="0" u="none" strike="noStrike" cap="none" dirty="0">
                <a:solidFill>
                  <a:schemeClr val="dk1"/>
                </a:solidFill>
                <a:latin typeface="Arial"/>
                <a:ea typeface="Arial"/>
                <a:cs typeface="Arial"/>
                <a:sym typeface="Arial"/>
              </a:rPr>
              <a:t>DbEdgeRules_v$.</a:t>
            </a:r>
            <a:r>
              <a:rPr lang="en-US" sz="1200" b="1" i="0" u="none" strike="noStrike" cap="none" dirty="0" err="1">
                <a:solidFill>
                  <a:schemeClr val="dk1"/>
                </a:solidFill>
                <a:latin typeface="Arial"/>
                <a:ea typeface="Arial"/>
                <a:cs typeface="Arial"/>
                <a:sym typeface="Arial"/>
              </a:rPr>
              <a:t>json</a:t>
            </a:r>
            <a:r>
              <a:rPr lang="en-US" sz="1200" b="1" i="0" u="none" strike="noStrike" cap="none" dirty="0">
                <a:solidFill>
                  <a:schemeClr val="dk1"/>
                </a:solidFill>
                <a:latin typeface="Arial"/>
                <a:ea typeface="Arial"/>
                <a:cs typeface="Arial"/>
                <a:sym typeface="Arial"/>
              </a:rPr>
              <a:t> </a:t>
            </a:r>
            <a:r>
              <a:rPr lang="en-US" sz="1200" b="0" i="0" u="none" strike="noStrike" cap="none" dirty="0">
                <a:solidFill>
                  <a:schemeClr val="dk1"/>
                </a:solidFill>
                <a:latin typeface="Arial"/>
                <a:ea typeface="Arial"/>
                <a:cs typeface="Arial"/>
                <a:sym typeface="Arial"/>
              </a:rPr>
              <a:t>– defines relationships between nodes</a:t>
            </a:r>
            <a:endParaRPr sz="1200" b="0" i="0" u="none" strike="noStrike" cap="none" dirty="0">
              <a:solidFill>
                <a:schemeClr val="dk1"/>
              </a:solidFill>
              <a:latin typeface="Arial"/>
              <a:ea typeface="Arial"/>
              <a:cs typeface="Arial"/>
              <a:sym typeface="Arial"/>
            </a:endParaRPr>
          </a:p>
          <a:p>
            <a:pPr marL="0" marR="0" lvl="0" indent="0" algn="l" rtl="0">
              <a:lnSpc>
                <a:spcPct val="163636"/>
              </a:lnSpc>
              <a:spcBef>
                <a:spcPts val="0"/>
              </a:spcBef>
              <a:spcAft>
                <a:spcPts val="0"/>
              </a:spcAft>
              <a:buClr>
                <a:srgbClr val="000000"/>
              </a:buClr>
              <a:buSzPts val="1100"/>
              <a:buFont typeface="Arial"/>
              <a:buNone/>
            </a:pP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Multiplicity: </a:t>
            </a:r>
            <a:r>
              <a:rPr lang="en-US" sz="1100" b="0" i="0" u="none" strike="noStrike" cap="none" dirty="0">
                <a:solidFill>
                  <a:srgbClr val="404040"/>
                </a:solidFill>
                <a:highlight>
                  <a:srgbClr val="FCFCFC"/>
                </a:highlight>
                <a:latin typeface="Arial"/>
                <a:ea typeface="Arial"/>
                <a:cs typeface="Arial"/>
                <a:sym typeface="Arial"/>
              </a:rPr>
              <a:t>One2One, One2Many, Many2One, Many2Many</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1" i="0" u="none" strike="noStrike" cap="none" dirty="0">
                <a:solidFill>
                  <a:srgbClr val="404040"/>
                </a:solidFill>
                <a:highlight>
                  <a:srgbClr val="FCFCFC"/>
                </a:highlight>
                <a:latin typeface="Arial"/>
                <a:ea typeface="Arial"/>
                <a:cs typeface="Arial"/>
                <a:sym typeface="Arial"/>
              </a:rPr>
              <a:t>One2One</a:t>
            </a:r>
            <a:r>
              <a:rPr lang="en-US" sz="1000" b="0" i="0" u="none" strike="noStrike" cap="none" dirty="0">
                <a:solidFill>
                  <a:srgbClr val="404040"/>
                </a:solidFill>
                <a:highlight>
                  <a:srgbClr val="FCFCFC"/>
                </a:highlight>
                <a:latin typeface="Arial"/>
                <a:ea typeface="Arial"/>
                <a:cs typeface="Arial"/>
                <a:sym typeface="Arial"/>
              </a:rPr>
              <a:t>: On a node, there may be only one IN edge, and only one OUT edges</a:t>
            </a:r>
            <a:r>
              <a:rPr lang="en-US" sz="1100" b="0" i="0" u="none" strike="noStrike" cap="none" dirty="0">
                <a:solidFill>
                  <a:srgbClr val="404040"/>
                </a:solidFill>
                <a:highlight>
                  <a:srgbClr val="FCFCFC"/>
                </a:highlight>
                <a:latin typeface="Arial"/>
                <a:ea typeface="Arial"/>
                <a:cs typeface="Arial"/>
                <a:sym typeface="Arial"/>
              </a:rPr>
              <a:t>.</a:t>
            </a:r>
            <a:endParaRPr sz="10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0" i="0" u="none" strike="noStrike" cap="none" dirty="0">
                <a:solidFill>
                  <a:srgbClr val="404040"/>
                </a:solidFill>
                <a:highlight>
                  <a:srgbClr val="FCFCFC"/>
                </a:highlight>
                <a:latin typeface="Arial"/>
                <a:ea typeface="Arial"/>
                <a:cs typeface="Arial"/>
                <a:sym typeface="Arial"/>
              </a:rPr>
              <a:t> </a:t>
            </a:r>
            <a:r>
              <a:rPr lang="en-US" sz="1000" b="1" i="0" u="none" strike="noStrike" cap="none" dirty="0">
                <a:solidFill>
                  <a:srgbClr val="404040"/>
                </a:solidFill>
                <a:highlight>
                  <a:srgbClr val="FCFCFC"/>
                </a:highlight>
                <a:latin typeface="Arial"/>
                <a:ea typeface="Arial"/>
                <a:cs typeface="Arial"/>
                <a:sym typeface="Arial"/>
              </a:rPr>
              <a:t>One2Many</a:t>
            </a:r>
            <a:r>
              <a:rPr lang="en-US" sz="1000" b="0" i="0" u="none" strike="noStrike" cap="none" dirty="0">
                <a:solidFill>
                  <a:srgbClr val="404040"/>
                </a:solidFill>
                <a:highlight>
                  <a:srgbClr val="FCFCFC"/>
                </a:highlight>
                <a:latin typeface="Arial"/>
                <a:ea typeface="Arial"/>
                <a:cs typeface="Arial"/>
                <a:sym typeface="Arial"/>
              </a:rPr>
              <a:t>: means on a node, there may be only one IN edge, and many OUT edges</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0" i="0" u="none" strike="noStrike" cap="none" dirty="0">
                <a:solidFill>
                  <a:srgbClr val="404040"/>
                </a:solidFill>
                <a:highlight>
                  <a:srgbClr val="FCFCFC"/>
                </a:highlight>
                <a:latin typeface="Arial"/>
                <a:ea typeface="Arial"/>
                <a:cs typeface="Arial"/>
                <a:sym typeface="Arial"/>
              </a:rPr>
              <a:t> </a:t>
            </a:r>
            <a:r>
              <a:rPr lang="en-US" sz="1000" b="1" i="0" u="none" strike="noStrike" cap="none" dirty="0">
                <a:solidFill>
                  <a:srgbClr val="404040"/>
                </a:solidFill>
                <a:highlight>
                  <a:srgbClr val="FCFCFC"/>
                </a:highlight>
                <a:latin typeface="Arial"/>
                <a:ea typeface="Arial"/>
                <a:cs typeface="Arial"/>
                <a:sym typeface="Arial"/>
              </a:rPr>
              <a:t>Many2One</a:t>
            </a:r>
            <a:r>
              <a:rPr lang="en-US" sz="1000" b="0" i="0" u="none" strike="noStrike" cap="none" dirty="0">
                <a:solidFill>
                  <a:srgbClr val="404040"/>
                </a:solidFill>
                <a:highlight>
                  <a:srgbClr val="FCFCFC"/>
                </a:highlight>
                <a:latin typeface="Arial"/>
                <a:ea typeface="Arial"/>
                <a:cs typeface="Arial"/>
                <a:sym typeface="Arial"/>
              </a:rPr>
              <a:t>: means on a node, there may be many IN edge, and only one OUT edges</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0" i="0" u="none" strike="noStrike" cap="none" dirty="0">
                <a:solidFill>
                  <a:srgbClr val="404040"/>
                </a:solidFill>
                <a:highlight>
                  <a:srgbClr val="FCFCFC"/>
                </a:highlight>
                <a:latin typeface="Arial"/>
                <a:ea typeface="Arial"/>
                <a:cs typeface="Arial"/>
                <a:sym typeface="Arial"/>
              </a:rPr>
              <a:t> </a:t>
            </a:r>
            <a:r>
              <a:rPr lang="en-US" sz="1000" b="1" i="0" u="none" strike="noStrike" cap="none" dirty="0">
                <a:solidFill>
                  <a:srgbClr val="404040"/>
                </a:solidFill>
                <a:highlight>
                  <a:srgbClr val="FCFCFC"/>
                </a:highlight>
                <a:latin typeface="Arial"/>
                <a:ea typeface="Arial"/>
                <a:cs typeface="Arial"/>
                <a:sym typeface="Arial"/>
              </a:rPr>
              <a:t>Many2Many</a:t>
            </a:r>
            <a:r>
              <a:rPr lang="en-US" sz="1000" b="0" i="0" u="none" strike="noStrike" cap="none" dirty="0">
                <a:solidFill>
                  <a:srgbClr val="404040"/>
                </a:solidFill>
                <a:highlight>
                  <a:srgbClr val="FCFCFC"/>
                </a:highlight>
                <a:latin typeface="Arial"/>
                <a:ea typeface="Arial"/>
                <a:cs typeface="Arial"/>
                <a:sym typeface="Arial"/>
              </a:rPr>
              <a:t>: On a node, there may be many IN edge, and many OUT edges</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0"/>
              </a:spcBef>
              <a:spcAft>
                <a:spcPts val="0"/>
              </a:spcAft>
              <a:buClr>
                <a:srgbClr val="000000"/>
              </a:buClr>
              <a:buSzPts val="1100"/>
              <a:buFont typeface="Arial"/>
              <a:buNone/>
            </a:pPr>
            <a:r>
              <a:rPr lang="en-US" sz="1100" b="0" i="0" u="none" strike="noStrike" cap="none" dirty="0">
                <a:solidFill>
                  <a:srgbClr val="404040"/>
                </a:solidFill>
                <a:highlight>
                  <a:srgbClr val="FCFCFC"/>
                </a:highlight>
                <a:latin typeface="Arial"/>
                <a:ea typeface="Arial"/>
                <a:cs typeface="Arial"/>
                <a:sym typeface="Arial"/>
              </a:rPr>
              <a:t>In this example, It has multiplicity of MANY2ONE. </a:t>
            </a:r>
            <a:r>
              <a:rPr lang="en-US" sz="1100" b="0" i="0" u="none" strike="noStrike" cap="none" dirty="0" err="1">
                <a:solidFill>
                  <a:srgbClr val="404040"/>
                </a:solidFill>
                <a:highlight>
                  <a:srgbClr val="FCFCFC"/>
                </a:highlight>
                <a:latin typeface="Arial"/>
                <a:ea typeface="Arial"/>
                <a:cs typeface="Arial"/>
                <a:sym typeface="Arial"/>
              </a:rPr>
              <a:t>pserver</a:t>
            </a:r>
            <a:r>
              <a:rPr lang="en-US" sz="1100" b="0" i="0" u="none" strike="noStrike" cap="none" dirty="0">
                <a:solidFill>
                  <a:srgbClr val="404040"/>
                </a:solidFill>
                <a:highlight>
                  <a:srgbClr val="FCFCFC"/>
                </a:highlight>
                <a:latin typeface="Arial"/>
                <a:ea typeface="Arial"/>
                <a:cs typeface="Arial"/>
                <a:sym typeface="Arial"/>
              </a:rPr>
              <a:t> gets the IN edge, so it may have many edges from p-interfaces. The p-interface gets the OUT edge, so it may have only one edge to </a:t>
            </a:r>
            <a:r>
              <a:rPr lang="en-US" sz="1100" b="0" i="0" u="none" strike="noStrike" cap="none" dirty="0" err="1">
                <a:solidFill>
                  <a:srgbClr val="404040"/>
                </a:solidFill>
                <a:highlight>
                  <a:srgbClr val="FCFCFC"/>
                </a:highlight>
                <a:latin typeface="Arial"/>
                <a:ea typeface="Arial"/>
                <a:cs typeface="Arial"/>
                <a:sym typeface="Arial"/>
              </a:rPr>
              <a:t>pserver</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15000"/>
              </a:lnSpc>
              <a:spcBef>
                <a:spcPts val="180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Direction:</a:t>
            </a:r>
            <a:r>
              <a:rPr lang="en-US" sz="1400" b="0" i="0" u="none" strike="noStrike" cap="none" dirty="0">
                <a:solidFill>
                  <a:srgbClr val="000000"/>
                </a:solidFill>
                <a:latin typeface="Arial"/>
                <a:ea typeface="Arial"/>
                <a:cs typeface="Arial"/>
                <a:sym typeface="Arial"/>
              </a:rPr>
              <a:t> </a:t>
            </a:r>
            <a:r>
              <a:rPr lang="en-US" sz="1100" b="0" i="0" u="none" strike="noStrike" cap="none" dirty="0">
                <a:solidFill>
                  <a:srgbClr val="404040"/>
                </a:solidFill>
                <a:highlight>
                  <a:srgbClr val="FCFCFC"/>
                </a:highlight>
                <a:latin typeface="Arial"/>
                <a:ea typeface="Arial"/>
                <a:cs typeface="Arial"/>
                <a:sym typeface="Arial"/>
              </a:rPr>
              <a:t>OUT, IN</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OUT:</a:t>
            </a:r>
            <a:r>
              <a:rPr lang="en-US" sz="1100" b="0" i="0" u="none" strike="noStrike" cap="none" dirty="0">
                <a:solidFill>
                  <a:srgbClr val="404040"/>
                </a:solidFill>
                <a:highlight>
                  <a:srgbClr val="FCFCFC"/>
                </a:highlight>
                <a:latin typeface="Arial"/>
                <a:ea typeface="Arial"/>
                <a:cs typeface="Arial"/>
                <a:sym typeface="Arial"/>
              </a:rPr>
              <a:t> Point the edge out from the “from node” and IN to “to Node”.</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IN</a:t>
            </a:r>
            <a:r>
              <a:rPr lang="en-US" sz="1100" b="0" i="0" u="none" strike="noStrike" cap="none" dirty="0">
                <a:solidFill>
                  <a:srgbClr val="404040"/>
                </a:solidFill>
                <a:highlight>
                  <a:srgbClr val="FCFCFC"/>
                </a:highlight>
                <a:latin typeface="Arial"/>
                <a:ea typeface="Arial"/>
                <a:cs typeface="Arial"/>
                <a:sym typeface="Arial"/>
              </a:rPr>
              <a:t>: Point the edge in to “from node” and out from “to Node”.</a:t>
            </a:r>
            <a:endParaRPr sz="12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404040"/>
                </a:solidFill>
                <a:highlight>
                  <a:srgbClr val="FCFCFC"/>
                </a:highlight>
                <a:latin typeface="Arial"/>
                <a:ea typeface="Arial"/>
                <a:cs typeface="Arial"/>
                <a:sym typeface="Arial"/>
              </a:rPr>
              <a:t>In diagram, Edge is point </a:t>
            </a:r>
            <a:r>
              <a:rPr lang="en-US" sz="1200" b="1" i="0" u="none" strike="noStrike" cap="none" dirty="0">
                <a:solidFill>
                  <a:srgbClr val="404040"/>
                </a:solidFill>
                <a:highlight>
                  <a:srgbClr val="FCFCFC"/>
                </a:highlight>
                <a:latin typeface="Arial"/>
                <a:ea typeface="Arial"/>
                <a:cs typeface="Arial"/>
                <a:sym typeface="Arial"/>
              </a:rPr>
              <a:t>out</a:t>
            </a:r>
            <a:r>
              <a:rPr lang="en-US" sz="1200" b="0" i="0" u="none" strike="noStrike" cap="none" dirty="0">
                <a:solidFill>
                  <a:srgbClr val="404040"/>
                </a:solidFill>
                <a:highlight>
                  <a:srgbClr val="FCFCFC"/>
                </a:highlight>
                <a:latin typeface="Arial"/>
                <a:ea typeface="Arial"/>
                <a:cs typeface="Arial"/>
                <a:sym typeface="Arial"/>
              </a:rPr>
              <a:t> from p-interface and </a:t>
            </a:r>
            <a:r>
              <a:rPr lang="en-US" sz="1200" b="1" i="0" u="none" strike="noStrike" cap="none" dirty="0">
                <a:solidFill>
                  <a:srgbClr val="404040"/>
                </a:solidFill>
                <a:highlight>
                  <a:srgbClr val="FCFCFC"/>
                </a:highlight>
                <a:latin typeface="Arial"/>
                <a:ea typeface="Arial"/>
                <a:cs typeface="Arial"/>
                <a:sym typeface="Arial"/>
              </a:rPr>
              <a:t>in</a:t>
            </a:r>
            <a:r>
              <a:rPr lang="en-US" sz="1200" b="0" i="0" u="none" strike="noStrike" cap="none" dirty="0">
                <a:solidFill>
                  <a:srgbClr val="404040"/>
                </a:solidFill>
                <a:highlight>
                  <a:srgbClr val="FCFCFC"/>
                </a:highlight>
                <a:latin typeface="Arial"/>
                <a:ea typeface="Arial"/>
                <a:cs typeface="Arial"/>
                <a:sym typeface="Arial"/>
              </a:rPr>
              <a:t> to </a:t>
            </a:r>
            <a:r>
              <a:rPr lang="en-US" sz="1200" b="0" i="0" u="none" strike="noStrike" cap="none" dirty="0" err="1">
                <a:solidFill>
                  <a:srgbClr val="404040"/>
                </a:solidFill>
                <a:highlight>
                  <a:srgbClr val="FCFCFC"/>
                </a:highlight>
                <a:latin typeface="Arial"/>
                <a:ea typeface="Arial"/>
                <a:cs typeface="Arial"/>
                <a:sym typeface="Arial"/>
              </a:rPr>
              <a:t>pserver</a:t>
            </a:r>
            <a:endParaRPr lang="en-US" sz="12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lang="en-US" sz="1200" dirty="0">
              <a:solidFill>
                <a:srgbClr val="404040"/>
              </a:solidFill>
              <a:highlight>
                <a:srgbClr val="FCFCFC"/>
              </a:highlight>
            </a:endParaRPr>
          </a:p>
          <a:p>
            <a:pPr marL="0" marR="0" lvl="0" indent="0" algn="l" rtl="0">
              <a:lnSpc>
                <a:spcPct val="100000"/>
              </a:lnSpc>
              <a:spcBef>
                <a:spcPts val="0"/>
              </a:spcBef>
              <a:spcAft>
                <a:spcPts val="0"/>
              </a:spcAft>
              <a:buClr>
                <a:srgbClr val="000000"/>
              </a:buClr>
              <a:buSzPts val="1200"/>
              <a:buFont typeface="Arial"/>
              <a:buNone/>
            </a:pPr>
            <a:r>
              <a:rPr lang="en-US" sz="1200" dirty="0" err="1">
                <a:solidFill>
                  <a:srgbClr val="404040"/>
                </a:solidFill>
                <a:highlight>
                  <a:srgbClr val="FCFCFC"/>
                </a:highlight>
              </a:rPr>
              <a:t>Containsother</a:t>
            </a:r>
            <a:r>
              <a:rPr lang="en-US" sz="1200" dirty="0">
                <a:solidFill>
                  <a:srgbClr val="404040"/>
                </a:solidFill>
                <a:highlight>
                  <a:srgbClr val="FCFCFC"/>
                </a:highlight>
              </a:rPr>
              <a:t>-v : is like </a:t>
            </a:r>
            <a:r>
              <a:rPr lang="en-US" sz="1200" dirty="0" err="1">
                <a:solidFill>
                  <a:srgbClr val="404040"/>
                </a:solidFill>
                <a:highlight>
                  <a:srgbClr val="FCFCFC"/>
                </a:highlight>
              </a:rPr>
              <a:t>isparent</a:t>
            </a:r>
            <a:r>
              <a:rPr lang="en-US" sz="1200" b="0" i="0" u="none" strike="noStrike" cap="none" dirty="0">
                <a:solidFill>
                  <a:srgbClr val="404040"/>
                </a:solidFill>
                <a:highlight>
                  <a:srgbClr val="FCFCFC"/>
                </a:highlight>
                <a:latin typeface="Arial"/>
                <a:ea typeface="Arial"/>
                <a:cs typeface="Arial"/>
                <a:sym typeface="Arial"/>
              </a:rPr>
              <a:t>.</a:t>
            </a:r>
          </a:p>
          <a:p>
            <a:pPr marL="0" marR="0" lvl="0" indent="0" algn="l" rtl="0">
              <a:lnSpc>
                <a:spcPct val="100000"/>
              </a:lnSpc>
              <a:spcBef>
                <a:spcPts val="0"/>
              </a:spcBef>
              <a:spcAft>
                <a:spcPts val="0"/>
              </a:spcAft>
              <a:buClr>
                <a:srgbClr val="000000"/>
              </a:buClr>
              <a:buSzPts val="1200"/>
              <a:buFont typeface="Arial"/>
              <a:buNone/>
            </a:pPr>
            <a:r>
              <a:rPr lang="en-US" sz="1200" dirty="0">
                <a:solidFill>
                  <a:srgbClr val="404040"/>
                </a:solidFill>
                <a:highlight>
                  <a:srgbClr val="FCFCFC"/>
                </a:highlight>
              </a:rPr>
              <a:t>Delete-v : to denote if there is anything to be delete along with</a:t>
            </a:r>
            <a:endParaRPr sz="1200" b="0" i="0" u="none" strike="noStrike" cap="none" dirty="0">
              <a:solidFill>
                <a:srgbClr val="404040"/>
              </a:solidFill>
              <a:highlight>
                <a:srgbClr val="FCFCFC"/>
              </a:highlight>
              <a:latin typeface="Arial"/>
              <a:ea typeface="Arial"/>
              <a:cs typeface="Arial"/>
              <a:sym typeface="Arial"/>
            </a:endParaRPr>
          </a:p>
        </p:txBody>
      </p:sp>
      <p:sp>
        <p:nvSpPr>
          <p:cNvPr id="289" name="Google Shape;289;g12471b0000b_0_83"/>
          <p:cNvSpPr txBox="1"/>
          <p:nvPr/>
        </p:nvSpPr>
        <p:spPr>
          <a:xfrm>
            <a:off x="4901700" y="5780675"/>
            <a:ext cx="7442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200" b="1" i="0" u="none" strike="noStrike" cap="none">
                <a:solidFill>
                  <a:srgbClr val="404040"/>
                </a:solidFill>
                <a:highlight>
                  <a:srgbClr val="FCFCFC"/>
                </a:highlight>
                <a:latin typeface="Arial"/>
                <a:ea typeface="Arial"/>
                <a:cs typeface="Arial"/>
                <a:sym typeface="Arial"/>
              </a:rPr>
              <a:t>Note: “from” and “to” do not imply direction. Think of them as more like “NodeA” and “NodeB”.)</a:t>
            </a:r>
            <a:endParaRPr sz="1400" b="1" i="0" u="none" strike="noStrike" cap="none">
              <a:solidFill>
                <a:srgbClr val="000000"/>
              </a:solidFill>
              <a:latin typeface="Arial"/>
              <a:ea typeface="Arial"/>
              <a:cs typeface="Arial"/>
              <a:sym typeface="Arial"/>
            </a:endParaRPr>
          </a:p>
        </p:txBody>
      </p:sp>
      <p:sp>
        <p:nvSpPr>
          <p:cNvPr id="290" name="Google Shape;290;g12471b0000b_0_83"/>
          <p:cNvSpPr txBox="1"/>
          <p:nvPr/>
        </p:nvSpPr>
        <p:spPr>
          <a:xfrm>
            <a:off x="9115075" y="23150"/>
            <a:ext cx="29130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chemeClr val="lt1"/>
                </a:solidFill>
                <a:latin typeface="Arial"/>
                <a:ea typeface="Arial"/>
                <a:cs typeface="Arial"/>
                <a:sym typeface="Arial"/>
              </a:rPr>
              <a:t>https://docs.onap.org/projects/onap-aai-aai-common/en/istanbul/platform/Getting%20Started/Edge_Rules.html#how-to-interpret-an-edge-rule</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g11dce946de0_0_195"/>
          <p:cNvPicPr preferRelativeResize="0"/>
          <p:nvPr/>
        </p:nvPicPr>
        <p:blipFill rotWithShape="1">
          <a:blip r:embed="rId3">
            <a:alphaModFix/>
          </a:blip>
          <a:srcRect/>
          <a:stretch/>
        </p:blipFill>
        <p:spPr>
          <a:xfrm>
            <a:off x="619788" y="1664963"/>
            <a:ext cx="3848025" cy="1257025"/>
          </a:xfrm>
          <a:prstGeom prst="rect">
            <a:avLst/>
          </a:prstGeom>
          <a:noFill/>
          <a:ln>
            <a:noFill/>
          </a:ln>
        </p:spPr>
      </p:pic>
      <p:pic>
        <p:nvPicPr>
          <p:cNvPr id="297" name="Google Shape;297;g11dce946de0_0_195"/>
          <p:cNvPicPr preferRelativeResize="0"/>
          <p:nvPr/>
        </p:nvPicPr>
        <p:blipFill rotWithShape="1">
          <a:blip r:embed="rId4">
            <a:alphaModFix/>
          </a:blip>
          <a:srcRect/>
          <a:stretch/>
        </p:blipFill>
        <p:spPr>
          <a:xfrm>
            <a:off x="743650" y="3715087"/>
            <a:ext cx="3051925" cy="2296048"/>
          </a:xfrm>
          <a:prstGeom prst="rect">
            <a:avLst/>
          </a:prstGeom>
          <a:noFill/>
          <a:ln>
            <a:noFill/>
          </a:ln>
        </p:spPr>
      </p:pic>
      <p:pic>
        <p:nvPicPr>
          <p:cNvPr id="298" name="Google Shape;298;g11dce946de0_0_195"/>
          <p:cNvPicPr preferRelativeResize="0"/>
          <p:nvPr/>
        </p:nvPicPr>
        <p:blipFill rotWithShape="1">
          <a:blip r:embed="rId5">
            <a:alphaModFix/>
          </a:blip>
          <a:srcRect/>
          <a:stretch/>
        </p:blipFill>
        <p:spPr>
          <a:xfrm>
            <a:off x="4101650" y="3573353"/>
            <a:ext cx="3848025" cy="1264922"/>
          </a:xfrm>
          <a:prstGeom prst="rect">
            <a:avLst/>
          </a:prstGeom>
          <a:noFill/>
          <a:ln>
            <a:noFill/>
          </a:ln>
        </p:spPr>
      </p:pic>
      <p:pic>
        <p:nvPicPr>
          <p:cNvPr id="299" name="Google Shape;299;g11dce946de0_0_195"/>
          <p:cNvPicPr preferRelativeResize="0"/>
          <p:nvPr/>
        </p:nvPicPr>
        <p:blipFill rotWithShape="1">
          <a:blip r:embed="rId6">
            <a:alphaModFix/>
          </a:blip>
          <a:srcRect/>
          <a:stretch/>
        </p:blipFill>
        <p:spPr>
          <a:xfrm>
            <a:off x="5596425" y="2064650"/>
            <a:ext cx="3751956" cy="688100"/>
          </a:xfrm>
          <a:prstGeom prst="rect">
            <a:avLst/>
          </a:prstGeom>
          <a:noFill/>
          <a:ln>
            <a:noFill/>
          </a:ln>
        </p:spPr>
      </p:pic>
      <p:cxnSp>
        <p:nvCxnSpPr>
          <p:cNvPr id="300" name="Google Shape;300;g11dce946de0_0_195"/>
          <p:cNvCxnSpPr/>
          <p:nvPr/>
        </p:nvCxnSpPr>
        <p:spPr>
          <a:xfrm>
            <a:off x="2066125" y="2534125"/>
            <a:ext cx="2940000" cy="1056900"/>
          </a:xfrm>
          <a:prstGeom prst="straightConnector1">
            <a:avLst/>
          </a:prstGeom>
          <a:noFill/>
          <a:ln w="19050" cap="flat" cmpd="sng">
            <a:solidFill>
              <a:srgbClr val="337AB7"/>
            </a:solidFill>
            <a:prstDash val="dash"/>
            <a:round/>
            <a:headEnd type="none" w="sm" len="sm"/>
            <a:tailEnd type="triangle" w="med" len="med"/>
          </a:ln>
        </p:spPr>
      </p:cxnSp>
      <p:cxnSp>
        <p:nvCxnSpPr>
          <p:cNvPr id="301" name="Google Shape;301;g11dce946de0_0_195"/>
          <p:cNvCxnSpPr/>
          <p:nvPr/>
        </p:nvCxnSpPr>
        <p:spPr>
          <a:xfrm flipH="1">
            <a:off x="1349525" y="2340325"/>
            <a:ext cx="383700" cy="1377000"/>
          </a:xfrm>
          <a:prstGeom prst="straightConnector1">
            <a:avLst/>
          </a:prstGeom>
          <a:noFill/>
          <a:ln w="19050" cap="flat" cmpd="sng">
            <a:solidFill>
              <a:srgbClr val="337AB7"/>
            </a:solidFill>
            <a:prstDash val="dash"/>
            <a:round/>
            <a:headEnd type="none" w="sm" len="sm"/>
            <a:tailEnd type="triangle" w="med" len="med"/>
          </a:ln>
        </p:spPr>
      </p:cxnSp>
      <p:sp>
        <p:nvSpPr>
          <p:cNvPr id="302" name="Google Shape;302;g11dce946de0_0_195"/>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dk1"/>
              </a:buClr>
              <a:buSzPts val="3600"/>
              <a:buFont typeface="Arial"/>
              <a:buNone/>
            </a:pPr>
            <a:r>
              <a:rPr lang="en-US" sz="3600" b="0" i="0" u="none" strike="noStrike" cap="none">
                <a:solidFill>
                  <a:schemeClr val="lt1"/>
                </a:solidFill>
                <a:latin typeface="Arial"/>
                <a:ea typeface="Arial"/>
                <a:cs typeface="Arial"/>
                <a:sym typeface="Arial"/>
              </a:rPr>
              <a:t>Core Components: Schema - GIT Location</a:t>
            </a:r>
            <a:endParaRPr sz="3600" b="0" i="0" u="none" strike="noStrike" cap="none">
              <a:solidFill>
                <a:srgbClr val="FFFFFF"/>
              </a:solidFill>
              <a:latin typeface="Arial"/>
              <a:ea typeface="Arial"/>
              <a:cs typeface="Arial"/>
              <a:sym typeface="Arial"/>
            </a:endParaRPr>
          </a:p>
        </p:txBody>
      </p:sp>
      <p:cxnSp>
        <p:nvCxnSpPr>
          <p:cNvPr id="303" name="Google Shape;303;g11dce946de0_0_195"/>
          <p:cNvCxnSpPr>
            <a:endCxn id="299" idx="1"/>
          </p:cNvCxnSpPr>
          <p:nvPr/>
        </p:nvCxnSpPr>
        <p:spPr>
          <a:xfrm rot="10800000" flipH="1">
            <a:off x="1905525" y="2408700"/>
            <a:ext cx="3690900" cy="230100"/>
          </a:xfrm>
          <a:prstGeom prst="straightConnector1">
            <a:avLst/>
          </a:prstGeom>
          <a:noFill/>
          <a:ln w="19050" cap="flat" cmpd="sng">
            <a:solidFill>
              <a:srgbClr val="337AB7"/>
            </a:solidFill>
            <a:prstDash val="dash"/>
            <a:round/>
            <a:headEnd type="none" w="sm" len="sm"/>
            <a:tailEnd type="triangle" w="med" len="med"/>
          </a:ln>
        </p:spPr>
      </p:cxnSp>
      <p:sp>
        <p:nvSpPr>
          <p:cNvPr id="304" name="Google Shape;304;g11dce946de0_0_195"/>
          <p:cNvSpPr txBox="1"/>
          <p:nvPr/>
        </p:nvSpPr>
        <p:spPr>
          <a:xfrm>
            <a:off x="4353875" y="5537150"/>
            <a:ext cx="787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Note</a:t>
            </a:r>
            <a:r>
              <a:rPr lang="en-US" sz="1400" b="0" i="0" u="none" strike="noStrike" cap="none">
                <a:solidFill>
                  <a:srgbClr val="000000"/>
                </a:solidFill>
                <a:latin typeface="Arial"/>
                <a:ea typeface="Arial"/>
                <a:cs typeface="Arial"/>
                <a:sym typeface="Arial"/>
              </a:rPr>
              <a:t>: User needs to handwrite OXM and edgerule file, during build XSD is autogenerated.</a:t>
            </a:r>
            <a:endParaRPr sz="1400" b="0" i="0" u="none" strike="noStrike" cap="none">
              <a:solidFill>
                <a:srgbClr val="000000"/>
              </a:solidFill>
              <a:latin typeface="Arial"/>
              <a:ea typeface="Arial"/>
              <a:cs typeface="Arial"/>
              <a:sym typeface="Arial"/>
            </a:endParaRPr>
          </a:p>
        </p:txBody>
      </p:sp>
      <p:sp>
        <p:nvSpPr>
          <p:cNvPr id="305" name="Google Shape;305;g11dce946de0_0_195"/>
          <p:cNvSpPr txBox="1"/>
          <p:nvPr/>
        </p:nvSpPr>
        <p:spPr>
          <a:xfrm>
            <a:off x="84300" y="1179525"/>
            <a:ext cx="12023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https://gerrit.onap.org/r/gitweb?p=aai/schema-service.git;a=tree;f=aai-schema/src/main/resources/onap;h=13228b31b9b9395d6382a8f19bc10f88bad0b309;hb=refs/heads/master</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21d1ba95ae_0_83"/>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Components: </a:t>
            </a:r>
            <a:r>
              <a:rPr lang="en-US" sz="3600" b="0" i="0" u="none" strike="noStrike" cap="none">
                <a:solidFill>
                  <a:srgbClr val="FFFFFF"/>
                </a:solidFill>
                <a:latin typeface="Arial"/>
                <a:ea typeface="Arial"/>
                <a:cs typeface="Arial"/>
                <a:sym typeface="Arial"/>
              </a:rPr>
              <a:t>Resource mS</a:t>
            </a:r>
            <a:endParaRPr sz="3600" b="0" i="0" u="none" strike="noStrike" cap="none">
              <a:solidFill>
                <a:srgbClr val="000000"/>
              </a:solidFill>
              <a:latin typeface="Calibri"/>
              <a:ea typeface="Calibri"/>
              <a:cs typeface="Calibri"/>
              <a:sym typeface="Calibri"/>
            </a:endParaRPr>
          </a:p>
        </p:txBody>
      </p:sp>
      <p:sp>
        <p:nvSpPr>
          <p:cNvPr id="312" name="Google Shape;312;g121d1ba95ae_0_83"/>
          <p:cNvSpPr txBox="1"/>
          <p:nvPr/>
        </p:nvSpPr>
        <p:spPr>
          <a:xfrm>
            <a:off x="438425" y="1249775"/>
            <a:ext cx="5042400" cy="4997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dirty="0">
                <a:solidFill>
                  <a:srgbClr val="404040"/>
                </a:solidFill>
                <a:highlight>
                  <a:srgbClr val="FCFCFC"/>
                </a:highlight>
                <a:latin typeface="Arial"/>
                <a:ea typeface="Arial"/>
                <a:cs typeface="Arial"/>
                <a:sym typeface="Arial"/>
              </a:rPr>
              <a:t>AAI Resources Micro Service providing CRUD REST APIs for inventory resources.</a:t>
            </a:r>
            <a:endParaRPr sz="14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1000"/>
              </a:spcBef>
              <a:spcAft>
                <a:spcPts val="0"/>
              </a:spcAft>
              <a:buClr>
                <a:srgbClr val="000000"/>
              </a:buClr>
              <a:buSzPts val="1400"/>
              <a:buFont typeface="Arial"/>
              <a:buNone/>
            </a:pPr>
            <a:r>
              <a:rPr lang="en-US" sz="1400" b="1" i="0" u="none" strike="noStrike" cap="none" dirty="0">
                <a:solidFill>
                  <a:srgbClr val="404040"/>
                </a:solidFill>
                <a:highlight>
                  <a:srgbClr val="FCFCFC"/>
                </a:highlight>
                <a:latin typeface="Arial"/>
                <a:ea typeface="Arial"/>
                <a:cs typeface="Arial"/>
                <a:sym typeface="Arial"/>
              </a:rPr>
              <a:t>Schema-driven APIs:</a:t>
            </a:r>
            <a:r>
              <a:rPr lang="en-US" sz="1400" b="0" i="0" u="none" strike="noStrike" cap="none" dirty="0">
                <a:solidFill>
                  <a:srgbClr val="404040"/>
                </a:solidFill>
                <a:highlight>
                  <a:srgbClr val="FCFCFC"/>
                </a:highlight>
                <a:latin typeface="Arial"/>
                <a:ea typeface="Arial"/>
                <a:cs typeface="Arial"/>
                <a:sym typeface="Arial"/>
              </a:rPr>
              <a:t> Create Rest Endpoints for operate on resources, from OXM file which is obtained from </a:t>
            </a:r>
            <a:r>
              <a:rPr lang="en-US" sz="1400" b="0" i="0" u="none" strike="noStrike" cap="none" dirty="0" err="1">
                <a:solidFill>
                  <a:srgbClr val="404040"/>
                </a:solidFill>
                <a:highlight>
                  <a:srgbClr val="FCFCFC"/>
                </a:highlight>
                <a:latin typeface="Arial"/>
                <a:ea typeface="Arial"/>
                <a:cs typeface="Arial"/>
                <a:sym typeface="Arial"/>
              </a:rPr>
              <a:t>shema</a:t>
            </a:r>
            <a:r>
              <a:rPr lang="en-US" sz="1400" b="0" i="0" u="none" strike="noStrike" cap="none" dirty="0">
                <a:solidFill>
                  <a:srgbClr val="404040"/>
                </a:solidFill>
                <a:highlight>
                  <a:srgbClr val="FCFCFC"/>
                </a:highlight>
                <a:latin typeface="Arial"/>
                <a:ea typeface="Arial"/>
                <a:cs typeface="Arial"/>
                <a:sym typeface="Arial"/>
              </a:rPr>
              <a:t> service.</a:t>
            </a:r>
            <a:endParaRPr sz="14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1000"/>
              </a:spcBef>
              <a:spcAft>
                <a:spcPts val="0"/>
              </a:spcAft>
              <a:buClr>
                <a:srgbClr val="000000"/>
              </a:buClr>
              <a:buSzPts val="1400"/>
              <a:buFont typeface="Arial"/>
              <a:buNone/>
            </a:pPr>
            <a:r>
              <a:rPr lang="en-US" sz="1400" b="1" i="0" u="none" strike="noStrike" cap="none" dirty="0">
                <a:solidFill>
                  <a:srgbClr val="404040"/>
                </a:solidFill>
                <a:highlight>
                  <a:srgbClr val="FCFCFC"/>
                </a:highlight>
                <a:latin typeface="Arial"/>
                <a:ea typeface="Arial"/>
                <a:cs typeface="Arial"/>
                <a:sym typeface="Arial"/>
              </a:rPr>
              <a:t>Example:</a:t>
            </a:r>
            <a:endParaRPr sz="1400" b="1"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1000"/>
              </a:spcBef>
              <a:spcAft>
                <a:spcPts val="0"/>
              </a:spcAft>
              <a:buClr>
                <a:srgbClr val="000000"/>
              </a:buClr>
              <a:buSzPts val="1400"/>
              <a:buFont typeface="Arial"/>
              <a:buNone/>
            </a:pPr>
            <a:r>
              <a:rPr lang="en-US" sz="1400" b="0" i="0" u="none" strike="noStrike" cap="none" dirty="0">
                <a:solidFill>
                  <a:srgbClr val="404040"/>
                </a:solidFill>
                <a:highlight>
                  <a:srgbClr val="FCFCFC"/>
                </a:highlight>
                <a:latin typeface="Arial"/>
                <a:ea typeface="Arial"/>
                <a:cs typeface="Arial"/>
                <a:sym typeface="Arial"/>
              </a:rPr>
              <a:t>java-types defined in the OXM file</a:t>
            </a:r>
            <a:r>
              <a:rPr lang="en-US" sz="1300" b="0" i="0" u="none" strike="noStrike" cap="none" dirty="0">
                <a:solidFill>
                  <a:srgbClr val="404040"/>
                </a:solidFill>
                <a:latin typeface="Arial"/>
                <a:ea typeface="Arial"/>
                <a:cs typeface="Arial"/>
                <a:sym typeface="Arial"/>
              </a:rPr>
              <a:t> define the REST endpoints - for example, the</a:t>
            </a:r>
            <a:r>
              <a:rPr lang="en-US" sz="1400" b="0" i="0" u="none" strike="noStrike" cap="none" dirty="0">
                <a:solidFill>
                  <a:srgbClr val="404040"/>
                </a:solidFill>
                <a:highlight>
                  <a:srgbClr val="FCFCFC"/>
                </a:highlight>
                <a:latin typeface="Arial"/>
                <a:ea typeface="Arial"/>
                <a:cs typeface="Arial"/>
                <a:sym typeface="Arial"/>
              </a:rPr>
              <a:t> java-type “</a:t>
            </a:r>
            <a:r>
              <a:rPr lang="en-US" sz="1400" b="0" i="0" u="none" strike="noStrike" cap="none" dirty="0" err="1">
                <a:solidFill>
                  <a:srgbClr val="404040"/>
                </a:solidFill>
                <a:highlight>
                  <a:srgbClr val="FCFCFC"/>
                </a:highlight>
                <a:latin typeface="Arial"/>
                <a:ea typeface="Arial"/>
                <a:cs typeface="Arial"/>
                <a:sym typeface="Arial"/>
              </a:rPr>
              <a:t>CloudRegion</a:t>
            </a:r>
            <a:r>
              <a:rPr lang="en-US" sz="1400" b="0" i="0" u="none" strike="noStrike" cap="none" dirty="0">
                <a:solidFill>
                  <a:srgbClr val="404040"/>
                </a:solidFill>
                <a:highlight>
                  <a:srgbClr val="FCFCFC"/>
                </a:highlight>
                <a:latin typeface="Arial"/>
                <a:ea typeface="Arial"/>
                <a:cs typeface="Arial"/>
                <a:sym typeface="Arial"/>
              </a:rPr>
              <a:t>” in </a:t>
            </a:r>
            <a:r>
              <a:rPr lang="en-US" sz="1400" b="0" i="0" u="none" strike="noStrike" cap="none" dirty="0" err="1">
                <a:solidFill>
                  <a:srgbClr val="404040"/>
                </a:solidFill>
                <a:highlight>
                  <a:srgbClr val="FCFCFC"/>
                </a:highlight>
                <a:latin typeface="Arial"/>
                <a:ea typeface="Arial"/>
                <a:cs typeface="Arial"/>
                <a:sym typeface="Arial"/>
              </a:rPr>
              <a:t>aai</a:t>
            </a:r>
            <a:r>
              <a:rPr lang="en-US" sz="1400" b="0" i="0" u="none" strike="noStrike" cap="none" dirty="0">
                <a:solidFill>
                  <a:srgbClr val="404040"/>
                </a:solidFill>
                <a:highlight>
                  <a:srgbClr val="FCFCFC"/>
                </a:highlight>
                <a:latin typeface="Arial"/>
                <a:ea typeface="Arial"/>
                <a:cs typeface="Arial"/>
                <a:sym typeface="Arial"/>
              </a:rPr>
              <a:t>-common/</a:t>
            </a:r>
            <a:r>
              <a:rPr lang="en-US" sz="1400" b="0" i="0" u="none" strike="noStrike" cap="none" dirty="0" err="1">
                <a:solidFill>
                  <a:srgbClr val="404040"/>
                </a:solidFill>
                <a:highlight>
                  <a:srgbClr val="FCFCFC"/>
                </a:highlight>
                <a:latin typeface="Arial"/>
                <a:ea typeface="Arial"/>
                <a:cs typeface="Arial"/>
                <a:sym typeface="Arial"/>
              </a:rPr>
              <a:t>aai</a:t>
            </a:r>
            <a:r>
              <a:rPr lang="en-US" sz="1400" b="0" i="0" u="none" strike="noStrike" cap="none" dirty="0">
                <a:solidFill>
                  <a:srgbClr val="404040"/>
                </a:solidFill>
                <a:highlight>
                  <a:srgbClr val="FCFCFC"/>
                </a:highlight>
                <a:latin typeface="Arial"/>
                <a:ea typeface="Arial"/>
                <a:cs typeface="Arial"/>
                <a:sym typeface="Arial"/>
              </a:rPr>
              <a:t>-schema/</a:t>
            </a:r>
            <a:r>
              <a:rPr lang="en-US" sz="1400" b="0" i="0" u="none" strike="noStrike" cap="none" dirty="0" err="1">
                <a:solidFill>
                  <a:srgbClr val="404040"/>
                </a:solidFill>
                <a:highlight>
                  <a:srgbClr val="FCFCFC"/>
                </a:highlight>
                <a:latin typeface="Arial"/>
                <a:ea typeface="Arial"/>
                <a:cs typeface="Arial"/>
                <a:sym typeface="Arial"/>
              </a:rPr>
              <a:t>src</a:t>
            </a:r>
            <a:r>
              <a:rPr lang="en-US" sz="1400" b="0" i="0" u="none" strike="noStrike" cap="none" dirty="0">
                <a:solidFill>
                  <a:srgbClr val="404040"/>
                </a:solidFill>
                <a:highlight>
                  <a:srgbClr val="FCFCFC"/>
                </a:highlight>
                <a:latin typeface="Arial"/>
                <a:ea typeface="Arial"/>
                <a:cs typeface="Arial"/>
                <a:sym typeface="Arial"/>
              </a:rPr>
              <a:t>/main/resources/</a:t>
            </a:r>
            <a:r>
              <a:rPr lang="en-US" sz="1400" b="0" i="0" u="none" strike="noStrike" cap="none" dirty="0" err="1">
                <a:solidFill>
                  <a:srgbClr val="404040"/>
                </a:solidFill>
                <a:highlight>
                  <a:srgbClr val="FCFCFC"/>
                </a:highlight>
                <a:latin typeface="Arial"/>
                <a:ea typeface="Arial"/>
                <a:cs typeface="Arial"/>
                <a:sym typeface="Arial"/>
              </a:rPr>
              <a:t>oxm</a:t>
            </a:r>
            <a:r>
              <a:rPr lang="en-US" sz="1400" b="0" i="0" u="none" strike="noStrike" cap="none" dirty="0">
                <a:solidFill>
                  <a:srgbClr val="404040"/>
                </a:solidFill>
                <a:highlight>
                  <a:srgbClr val="FCFCFC"/>
                </a:highlight>
                <a:latin typeface="Arial"/>
                <a:ea typeface="Arial"/>
                <a:cs typeface="Arial"/>
                <a:sym typeface="Arial"/>
              </a:rPr>
              <a:t>/aai_oxm_v26.xml maps to /</a:t>
            </a:r>
            <a:r>
              <a:rPr lang="en-US" sz="1400" b="1" i="0" u="none" strike="noStrike" cap="none" dirty="0" err="1">
                <a:solidFill>
                  <a:srgbClr val="404040"/>
                </a:solidFill>
                <a:highlight>
                  <a:srgbClr val="FCFCFC"/>
                </a:highlight>
                <a:latin typeface="Arial"/>
                <a:ea typeface="Arial"/>
                <a:cs typeface="Arial"/>
                <a:sym typeface="Arial"/>
              </a:rPr>
              <a:t>aai</a:t>
            </a:r>
            <a:r>
              <a:rPr lang="en-US" sz="1400" b="1" i="0" u="none" strike="noStrike" cap="none" dirty="0">
                <a:solidFill>
                  <a:srgbClr val="404040"/>
                </a:solidFill>
                <a:highlight>
                  <a:srgbClr val="FCFCFC"/>
                </a:highlight>
                <a:latin typeface="Arial"/>
                <a:ea typeface="Arial"/>
                <a:cs typeface="Arial"/>
                <a:sym typeface="Arial"/>
              </a:rPr>
              <a:t>/v26/cloud-infrastructure/cloud-regions/cloud-region</a:t>
            </a:r>
            <a:r>
              <a:rPr lang="en-US" sz="1400" b="0" i="0" u="none" strike="noStrike" cap="none" dirty="0">
                <a:solidFill>
                  <a:srgbClr val="404040"/>
                </a:solidFill>
                <a:highlight>
                  <a:srgbClr val="FCFCFC"/>
                </a:highlight>
                <a:latin typeface="Arial"/>
                <a:ea typeface="Arial"/>
                <a:cs typeface="Arial"/>
                <a:sym typeface="Arial"/>
              </a:rPr>
              <a:t>.</a:t>
            </a:r>
            <a:endParaRPr sz="2100" b="1" i="0" u="none" strike="noStrike" cap="none" dirty="0">
              <a:solidFill>
                <a:schemeClr val="dk1"/>
              </a:solidFill>
              <a:latin typeface="Arial"/>
              <a:ea typeface="Arial"/>
              <a:cs typeface="Arial"/>
              <a:sym typeface="Arial"/>
            </a:endParaRPr>
          </a:p>
          <a:p>
            <a:pPr marL="0" marR="0" lvl="0" indent="0" algn="l" rtl="0">
              <a:lnSpc>
                <a:spcPct val="150000"/>
              </a:lnSpc>
              <a:spcBef>
                <a:spcPts val="100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1000"/>
              </a:spcBef>
              <a:spcAft>
                <a:spcPts val="100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pic>
        <p:nvPicPr>
          <p:cNvPr id="313" name="Google Shape;313;g121d1ba95ae_0_83"/>
          <p:cNvPicPr preferRelativeResize="0"/>
          <p:nvPr/>
        </p:nvPicPr>
        <p:blipFill rotWithShape="1">
          <a:blip r:embed="rId3">
            <a:alphaModFix/>
          </a:blip>
          <a:srcRect/>
          <a:stretch/>
        </p:blipFill>
        <p:spPr>
          <a:xfrm>
            <a:off x="7523500" y="3826775"/>
            <a:ext cx="4031250" cy="3099374"/>
          </a:xfrm>
          <a:prstGeom prst="rect">
            <a:avLst/>
          </a:prstGeom>
          <a:noFill/>
          <a:ln>
            <a:noFill/>
          </a:ln>
        </p:spPr>
      </p:pic>
      <p:pic>
        <p:nvPicPr>
          <p:cNvPr id="314" name="Google Shape;314;g121d1ba95ae_0_83"/>
          <p:cNvPicPr preferRelativeResize="0"/>
          <p:nvPr/>
        </p:nvPicPr>
        <p:blipFill rotWithShape="1">
          <a:blip r:embed="rId4">
            <a:alphaModFix/>
          </a:blip>
          <a:srcRect/>
          <a:stretch/>
        </p:blipFill>
        <p:spPr>
          <a:xfrm>
            <a:off x="5861825" y="1193700"/>
            <a:ext cx="6133825" cy="2690350"/>
          </a:xfrm>
          <a:prstGeom prst="rect">
            <a:avLst/>
          </a:prstGeom>
          <a:noFill/>
          <a:ln>
            <a:noFill/>
          </a:ln>
        </p:spPr>
      </p:pic>
      <p:sp>
        <p:nvSpPr>
          <p:cNvPr id="315" name="Google Shape;315;g121d1ba95ae_0_83"/>
          <p:cNvSpPr txBox="1"/>
          <p:nvPr/>
        </p:nvSpPr>
        <p:spPr>
          <a:xfrm>
            <a:off x="1095250" y="2561225"/>
            <a:ext cx="48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121d1ba95ae_0_83"/>
          <p:cNvSpPr/>
          <p:nvPr/>
        </p:nvSpPr>
        <p:spPr>
          <a:xfrm>
            <a:off x="1904075" y="518985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17" name="Google Shape;317;g121d1ba95ae_0_83"/>
          <p:cNvSpPr/>
          <p:nvPr/>
        </p:nvSpPr>
        <p:spPr>
          <a:xfrm>
            <a:off x="3382600" y="5194963"/>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18" name="Google Shape;318;g121d1ba95ae_0_83"/>
          <p:cNvSpPr/>
          <p:nvPr/>
        </p:nvSpPr>
        <p:spPr>
          <a:xfrm>
            <a:off x="4444900" y="5194963"/>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19" name="Google Shape;319;g121d1ba95ae_0_83"/>
          <p:cNvSpPr/>
          <p:nvPr/>
        </p:nvSpPr>
        <p:spPr>
          <a:xfrm>
            <a:off x="6766075" y="103917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20" name="Google Shape;320;g121d1ba95ae_0_83"/>
          <p:cNvSpPr/>
          <p:nvPr/>
        </p:nvSpPr>
        <p:spPr>
          <a:xfrm>
            <a:off x="10254800" y="162970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1" name="Google Shape;321;g121d1ba95ae_0_83"/>
          <p:cNvSpPr/>
          <p:nvPr/>
        </p:nvSpPr>
        <p:spPr>
          <a:xfrm>
            <a:off x="7163550" y="243357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2" name="Google Shape;322;g121d1ba95ae_0_83"/>
          <p:cNvSpPr/>
          <p:nvPr/>
        </p:nvSpPr>
        <p:spPr>
          <a:xfrm>
            <a:off x="8891450" y="256122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23" name="Google Shape;323;g121d1ba95ae_0_83"/>
          <p:cNvSpPr/>
          <p:nvPr/>
        </p:nvSpPr>
        <p:spPr>
          <a:xfrm>
            <a:off x="7163550" y="315172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24" name="Google Shape;324;g121d1ba95ae_0_83"/>
          <p:cNvSpPr/>
          <p:nvPr/>
        </p:nvSpPr>
        <p:spPr>
          <a:xfrm>
            <a:off x="9024000" y="469350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25" name="Google Shape;325;g121d1ba95ae_0_83"/>
          <p:cNvSpPr/>
          <p:nvPr/>
        </p:nvSpPr>
        <p:spPr>
          <a:xfrm>
            <a:off x="11451150" y="518985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6" name="Google Shape;326;g121d1ba95ae_0_83"/>
          <p:cNvSpPr/>
          <p:nvPr/>
        </p:nvSpPr>
        <p:spPr>
          <a:xfrm>
            <a:off x="11451150" y="579720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2471b0000b_0_121"/>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Components: </a:t>
            </a:r>
            <a:r>
              <a:rPr lang="en-US" sz="3600" b="0" i="0" u="none" strike="noStrike" cap="none">
                <a:solidFill>
                  <a:srgbClr val="FFFFFF"/>
                </a:solidFill>
                <a:latin typeface="Arial"/>
                <a:ea typeface="Arial"/>
                <a:cs typeface="Arial"/>
                <a:sym typeface="Arial"/>
              </a:rPr>
              <a:t>Resource mS - Create Resource</a:t>
            </a:r>
            <a:endParaRPr sz="3600" b="0" i="0" u="none" strike="noStrike" cap="none">
              <a:solidFill>
                <a:srgbClr val="000000"/>
              </a:solidFill>
              <a:latin typeface="Calibri"/>
              <a:ea typeface="Calibri"/>
              <a:cs typeface="Calibri"/>
              <a:sym typeface="Calibri"/>
            </a:endParaRPr>
          </a:p>
        </p:txBody>
      </p:sp>
      <p:pic>
        <p:nvPicPr>
          <p:cNvPr id="333" name="Google Shape;333;g12471b0000b_0_121"/>
          <p:cNvPicPr preferRelativeResize="0"/>
          <p:nvPr/>
        </p:nvPicPr>
        <p:blipFill rotWithShape="1">
          <a:blip r:embed="rId3">
            <a:alphaModFix/>
          </a:blip>
          <a:srcRect/>
          <a:stretch/>
        </p:blipFill>
        <p:spPr>
          <a:xfrm>
            <a:off x="818225" y="1261475"/>
            <a:ext cx="8534400" cy="885825"/>
          </a:xfrm>
          <a:prstGeom prst="rect">
            <a:avLst/>
          </a:prstGeom>
          <a:noFill/>
          <a:ln>
            <a:noFill/>
          </a:ln>
        </p:spPr>
      </p:pic>
      <p:pic>
        <p:nvPicPr>
          <p:cNvPr id="334" name="Google Shape;334;g12471b0000b_0_121"/>
          <p:cNvPicPr preferRelativeResize="0"/>
          <p:nvPr/>
        </p:nvPicPr>
        <p:blipFill rotWithShape="1">
          <a:blip r:embed="rId4">
            <a:alphaModFix/>
          </a:blip>
          <a:srcRect/>
          <a:stretch/>
        </p:blipFill>
        <p:spPr>
          <a:xfrm>
            <a:off x="1603626" y="1897525"/>
            <a:ext cx="10222899" cy="885825"/>
          </a:xfrm>
          <a:prstGeom prst="rect">
            <a:avLst/>
          </a:prstGeom>
          <a:noFill/>
          <a:ln>
            <a:noFill/>
          </a:ln>
        </p:spPr>
      </p:pic>
      <p:sp>
        <p:nvSpPr>
          <p:cNvPr id="335" name="Google Shape;335;g12471b0000b_0_121"/>
          <p:cNvSpPr txBox="1"/>
          <p:nvPr/>
        </p:nvSpPr>
        <p:spPr>
          <a:xfrm>
            <a:off x="847200" y="2863225"/>
            <a:ext cx="9731100" cy="8772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Arial"/>
              <a:buChar char="●"/>
            </a:pPr>
            <a:r>
              <a:rPr lang="en-US" sz="1700" b="0" i="0" u="none" strike="noStrike" cap="none">
                <a:solidFill>
                  <a:srgbClr val="000000"/>
                </a:solidFill>
                <a:latin typeface="Arial"/>
                <a:ea typeface="Arial"/>
                <a:cs typeface="Arial"/>
                <a:sym typeface="Arial"/>
              </a:rPr>
              <a:t>Create Physical Server (w/relationship to complex) </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rgbClr val="000000"/>
                </a:solidFill>
                <a:latin typeface="Arial"/>
                <a:ea typeface="Arial"/>
                <a:cs typeface="Arial"/>
                <a:sym typeface="Arial"/>
              </a:rPr>
              <a:t>         </a:t>
            </a:r>
            <a:r>
              <a:rPr lang="en-US" sz="1300" b="0" i="0" u="none" strike="noStrike" cap="none">
                <a:solidFill>
                  <a:srgbClr val="000000"/>
                </a:solidFill>
                <a:latin typeface="Arial"/>
                <a:ea typeface="Arial"/>
                <a:cs typeface="Arial"/>
                <a:sym typeface="Arial"/>
              </a:rPr>
              <a:t>URI: PUT   https://{{hostname}}:{{port}}/aai/{{version}}/cloud-infrastructure/pservers/pserver/pserver-test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	Body:</a:t>
            </a:r>
            <a:endParaRPr sz="1300" b="0" i="0" u="none" strike="noStrike" cap="none">
              <a:solidFill>
                <a:srgbClr val="000000"/>
              </a:solidFill>
              <a:latin typeface="Arial"/>
              <a:ea typeface="Arial"/>
              <a:cs typeface="Arial"/>
              <a:sym typeface="Arial"/>
            </a:endParaRPr>
          </a:p>
        </p:txBody>
      </p:sp>
      <p:pic>
        <p:nvPicPr>
          <p:cNvPr id="336" name="Google Shape;336;g12471b0000b_0_121"/>
          <p:cNvPicPr preferRelativeResize="0"/>
          <p:nvPr/>
        </p:nvPicPr>
        <p:blipFill rotWithShape="1">
          <a:blip r:embed="rId5">
            <a:alphaModFix/>
          </a:blip>
          <a:srcRect/>
          <a:stretch/>
        </p:blipFill>
        <p:spPr>
          <a:xfrm>
            <a:off x="1860575" y="3767800"/>
            <a:ext cx="8134350" cy="2524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12471b0000b_0_131"/>
          <p:cNvPicPr preferRelativeResize="0"/>
          <p:nvPr/>
        </p:nvPicPr>
        <p:blipFill rotWithShape="1">
          <a:blip r:embed="rId3">
            <a:alphaModFix/>
          </a:blip>
          <a:srcRect/>
          <a:stretch/>
        </p:blipFill>
        <p:spPr>
          <a:xfrm>
            <a:off x="152400" y="1295400"/>
            <a:ext cx="8801100" cy="1104900"/>
          </a:xfrm>
          <a:prstGeom prst="rect">
            <a:avLst/>
          </a:prstGeom>
          <a:noFill/>
          <a:ln>
            <a:noFill/>
          </a:ln>
        </p:spPr>
      </p:pic>
      <p:pic>
        <p:nvPicPr>
          <p:cNvPr id="343" name="Google Shape;343;g12471b0000b_0_131"/>
          <p:cNvPicPr preferRelativeResize="0"/>
          <p:nvPr/>
        </p:nvPicPr>
        <p:blipFill rotWithShape="1">
          <a:blip r:embed="rId4">
            <a:alphaModFix/>
          </a:blip>
          <a:srcRect/>
          <a:stretch/>
        </p:blipFill>
        <p:spPr>
          <a:xfrm>
            <a:off x="152400" y="2552700"/>
            <a:ext cx="8801100" cy="1104900"/>
          </a:xfrm>
          <a:prstGeom prst="rect">
            <a:avLst/>
          </a:prstGeom>
          <a:noFill/>
          <a:ln>
            <a:noFill/>
          </a:ln>
        </p:spPr>
      </p:pic>
      <p:pic>
        <p:nvPicPr>
          <p:cNvPr id="344" name="Google Shape;344;g12471b0000b_0_131"/>
          <p:cNvPicPr preferRelativeResize="0"/>
          <p:nvPr/>
        </p:nvPicPr>
        <p:blipFill rotWithShape="1">
          <a:blip r:embed="rId5">
            <a:alphaModFix/>
          </a:blip>
          <a:srcRect/>
          <a:stretch/>
        </p:blipFill>
        <p:spPr>
          <a:xfrm>
            <a:off x="152400" y="3810000"/>
            <a:ext cx="8801100" cy="1104900"/>
          </a:xfrm>
          <a:prstGeom prst="rect">
            <a:avLst/>
          </a:prstGeom>
          <a:noFill/>
          <a:ln>
            <a:noFill/>
          </a:ln>
        </p:spPr>
      </p:pic>
      <p:pic>
        <p:nvPicPr>
          <p:cNvPr id="345" name="Google Shape;345;g12471b0000b_0_131"/>
          <p:cNvPicPr preferRelativeResize="0"/>
          <p:nvPr/>
        </p:nvPicPr>
        <p:blipFill rotWithShape="1">
          <a:blip r:embed="rId6">
            <a:alphaModFix/>
          </a:blip>
          <a:srcRect/>
          <a:stretch/>
        </p:blipFill>
        <p:spPr>
          <a:xfrm>
            <a:off x="152400" y="5067300"/>
            <a:ext cx="8801100" cy="923925"/>
          </a:xfrm>
          <a:prstGeom prst="rect">
            <a:avLst/>
          </a:prstGeom>
          <a:noFill/>
          <a:ln>
            <a:noFill/>
          </a:ln>
        </p:spPr>
      </p:pic>
      <p:sp>
        <p:nvSpPr>
          <p:cNvPr id="346" name="Google Shape;346;g12471b0000b_0_131"/>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Components: Resource mS </a:t>
            </a:r>
            <a:r>
              <a:rPr lang="en-US" sz="3600" b="0" i="0" u="none" strike="noStrike" cap="none">
                <a:solidFill>
                  <a:srgbClr val="FFFFFF"/>
                </a:solidFill>
                <a:latin typeface="Arial"/>
                <a:ea typeface="Arial"/>
                <a:cs typeface="Arial"/>
                <a:sym typeface="Arial"/>
              </a:rPr>
              <a:t>(GET/Delete Op.) </a:t>
            </a:r>
            <a:endParaRPr sz="3600" b="0" i="0" u="none" strike="noStrike" cap="none">
              <a:solidFill>
                <a:srgbClr val="000000"/>
              </a:solidFill>
              <a:latin typeface="Calibri"/>
              <a:ea typeface="Calibri"/>
              <a:cs typeface="Calibri"/>
              <a:sym typeface="Calibri"/>
            </a:endParaRPr>
          </a:p>
        </p:txBody>
      </p:sp>
      <p:sp>
        <p:nvSpPr>
          <p:cNvPr id="347" name="Google Shape;347;g12471b0000b_0_131"/>
          <p:cNvSpPr txBox="1"/>
          <p:nvPr/>
        </p:nvSpPr>
        <p:spPr>
          <a:xfrm>
            <a:off x="9004775" y="1545700"/>
            <a:ext cx="2909700" cy="3874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0C4C83"/>
                </a:solidFill>
                <a:latin typeface="Arial"/>
                <a:ea typeface="Arial"/>
                <a:cs typeface="Arial"/>
                <a:sym typeface="Arial"/>
              </a:rPr>
              <a:t>Resource APIs support multiple formats of output results, for different needs. </a:t>
            </a:r>
            <a:endParaRPr sz="1400" b="0" i="0" u="none" strike="noStrike" cap="none">
              <a:solidFill>
                <a:srgbClr val="0C4C8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C4C83"/>
              </a:solidFill>
              <a:latin typeface="Arial"/>
              <a:ea typeface="Arial"/>
              <a:cs typeface="Arial"/>
              <a:sym typeface="Arial"/>
            </a:endParaRPr>
          </a:p>
          <a:p>
            <a:pPr marL="457200" marR="0" lvl="0" indent="-317500" algn="l" rtl="0">
              <a:lnSpc>
                <a:spcPct val="115000"/>
              </a:lnSpc>
              <a:spcBef>
                <a:spcPts val="0"/>
              </a:spcBef>
              <a:spcAft>
                <a:spcPts val="0"/>
              </a:spcAft>
              <a:buClr>
                <a:srgbClr val="0C4C83"/>
              </a:buClr>
              <a:buSzPts val="1400"/>
              <a:buFont typeface="Arial"/>
              <a:buChar char="●"/>
            </a:pPr>
            <a:r>
              <a:rPr lang="en-US" sz="1400" b="1" i="0" u="none" strike="noStrike" cap="none">
                <a:solidFill>
                  <a:srgbClr val="0C4C83"/>
                </a:solidFill>
                <a:latin typeface="Arial"/>
                <a:ea typeface="Arial"/>
                <a:cs typeface="Arial"/>
                <a:sym typeface="Arial"/>
              </a:rPr>
              <a:t>Simple</a:t>
            </a:r>
            <a:r>
              <a:rPr lang="en-US" sz="1400" b="0" i="0" u="none" strike="noStrike" cap="none">
                <a:solidFill>
                  <a:srgbClr val="0C4C83"/>
                </a:solidFill>
                <a:latin typeface="Arial"/>
                <a:ea typeface="Arial"/>
                <a:cs typeface="Arial"/>
                <a:sym typeface="Arial"/>
              </a:rPr>
              <a:t>: </a:t>
            </a:r>
            <a:r>
              <a:rPr lang="en-US" sz="1200" b="0" i="0" u="none" strike="noStrike" cap="none">
                <a:solidFill>
                  <a:srgbClr val="0C4C83"/>
                </a:solidFill>
                <a:highlight>
                  <a:srgbClr val="FCFCFC"/>
                </a:highlight>
                <a:latin typeface="Arial"/>
                <a:ea typeface="Arial"/>
                <a:cs typeface="Arial"/>
                <a:sym typeface="Arial"/>
              </a:rPr>
              <a:t>simplified format with node-type, graph vertex id, pathed url, object properties, and directly related objects in the graph are all returned.</a:t>
            </a:r>
            <a:endParaRPr sz="1400" b="0" i="0" u="none" strike="noStrike" cap="none">
              <a:solidFill>
                <a:srgbClr val="0C4C83"/>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C4C83"/>
              </a:solidFill>
              <a:latin typeface="Arial"/>
              <a:ea typeface="Arial"/>
              <a:cs typeface="Arial"/>
              <a:sym typeface="Arial"/>
            </a:endParaRPr>
          </a:p>
          <a:p>
            <a:pPr marL="457200" marR="0" lvl="0" indent="-317500" algn="l" rtl="0">
              <a:lnSpc>
                <a:spcPct val="115000"/>
              </a:lnSpc>
              <a:spcBef>
                <a:spcPts val="0"/>
              </a:spcBef>
              <a:spcAft>
                <a:spcPts val="0"/>
              </a:spcAft>
              <a:buClr>
                <a:srgbClr val="0C4C83"/>
              </a:buClr>
              <a:buSzPts val="1400"/>
              <a:buFont typeface="Arial"/>
              <a:buChar char="●"/>
            </a:pPr>
            <a:r>
              <a:rPr lang="en-US" sz="1400" b="1" i="0" u="none" strike="noStrike" cap="none">
                <a:solidFill>
                  <a:srgbClr val="0C4C83"/>
                </a:solidFill>
                <a:latin typeface="Arial"/>
                <a:ea typeface="Arial"/>
                <a:cs typeface="Arial"/>
                <a:sym typeface="Arial"/>
              </a:rPr>
              <a:t>depth</a:t>
            </a:r>
            <a:r>
              <a:rPr lang="en-US" sz="1400" b="0" i="0" u="none" strike="noStrike" cap="none">
                <a:solidFill>
                  <a:srgbClr val="0C4C83"/>
                </a:solidFill>
                <a:latin typeface="Arial"/>
                <a:ea typeface="Arial"/>
                <a:cs typeface="Arial"/>
                <a:sym typeface="Arial"/>
              </a:rPr>
              <a:t>: </a:t>
            </a:r>
            <a:r>
              <a:rPr lang="en-US" sz="1200" b="0" i="0" u="none" strike="noStrike" cap="none">
                <a:solidFill>
                  <a:srgbClr val="0C4C83"/>
                </a:solidFill>
                <a:highlight>
                  <a:srgbClr val="FCFCFC"/>
                </a:highlight>
                <a:latin typeface="Arial"/>
                <a:ea typeface="Arial"/>
                <a:cs typeface="Arial"/>
                <a:sym typeface="Arial"/>
              </a:rPr>
              <a:t>A </a:t>
            </a:r>
            <a:r>
              <a:rPr lang="en-US" sz="1200" b="1" i="0" u="none" strike="noStrike" cap="none">
                <a:solidFill>
                  <a:srgbClr val="0C4C83"/>
                </a:solidFill>
                <a:highlight>
                  <a:srgbClr val="FCFCFC"/>
                </a:highlight>
                <a:latin typeface="Arial"/>
                <a:ea typeface="Arial"/>
                <a:cs typeface="Arial"/>
                <a:sym typeface="Arial"/>
              </a:rPr>
              <a:t>depth</a:t>
            </a:r>
            <a:r>
              <a:rPr lang="en-US" sz="1200" b="0" i="0" u="none" strike="noStrike" cap="none">
                <a:solidFill>
                  <a:srgbClr val="0C4C83"/>
                </a:solidFill>
                <a:highlight>
                  <a:srgbClr val="FCFCFC"/>
                </a:highlight>
                <a:latin typeface="Arial"/>
                <a:ea typeface="Arial"/>
                <a:cs typeface="Arial"/>
                <a:sym typeface="Arial"/>
              </a:rPr>
              <a:t> query parameter to get result of that label of connected nodes.</a:t>
            </a:r>
            <a:endParaRPr sz="1400" b="0" i="0" u="none" strike="noStrike" cap="none">
              <a:solidFill>
                <a:srgbClr val="0C4C83"/>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C4C83"/>
              </a:solidFill>
              <a:latin typeface="Arial"/>
              <a:ea typeface="Arial"/>
              <a:cs typeface="Arial"/>
              <a:sym typeface="Arial"/>
            </a:endParaRPr>
          </a:p>
          <a:p>
            <a:pPr marL="457200" marR="0" lvl="0" indent="-317500" algn="l" rtl="0">
              <a:lnSpc>
                <a:spcPct val="115000"/>
              </a:lnSpc>
              <a:spcBef>
                <a:spcPts val="0"/>
              </a:spcBef>
              <a:spcAft>
                <a:spcPts val="0"/>
              </a:spcAft>
              <a:buClr>
                <a:srgbClr val="0C4C83"/>
              </a:buClr>
              <a:buSzPts val="1400"/>
              <a:buFont typeface="Arial"/>
              <a:buChar char="●"/>
            </a:pPr>
            <a:r>
              <a:rPr lang="en-US" sz="1400" b="1" i="0" u="none" strike="noStrike" cap="none">
                <a:solidFill>
                  <a:srgbClr val="0C4C83"/>
                </a:solidFill>
                <a:latin typeface="Arial"/>
                <a:ea typeface="Arial"/>
                <a:cs typeface="Arial"/>
                <a:sym typeface="Arial"/>
              </a:rPr>
              <a:t>node-only</a:t>
            </a:r>
            <a:r>
              <a:rPr lang="en-US" sz="1400" b="0" i="0" u="none" strike="noStrike" cap="none">
                <a:solidFill>
                  <a:srgbClr val="0C4C83"/>
                </a:solidFill>
                <a:latin typeface="Arial"/>
                <a:ea typeface="Arial"/>
                <a:cs typeface="Arial"/>
                <a:sym typeface="Arial"/>
              </a:rPr>
              <a:t>:</a:t>
            </a:r>
            <a:r>
              <a:rPr lang="en-US" sz="1200" b="0" i="0" u="none" strike="noStrike" cap="none">
                <a:solidFill>
                  <a:srgbClr val="0C4C83"/>
                </a:solidFill>
                <a:highlight>
                  <a:srgbClr val="FCFCFC"/>
                </a:highlight>
                <a:latin typeface="Arial"/>
                <a:ea typeface="Arial"/>
                <a:cs typeface="Arial"/>
                <a:sym typeface="Arial"/>
              </a:rPr>
              <a:t> query for nodes information without relationship.</a:t>
            </a:r>
            <a:endParaRPr sz="1400" b="0" i="0" u="none" strike="noStrike" cap="none">
              <a:solidFill>
                <a:srgbClr val="0C4C83"/>
              </a:solidFill>
              <a:latin typeface="Arial"/>
              <a:ea typeface="Arial"/>
              <a:cs typeface="Arial"/>
              <a:sym typeface="Arial"/>
            </a:endParaRPr>
          </a:p>
        </p:txBody>
      </p:sp>
      <p:sp>
        <p:nvSpPr>
          <p:cNvPr id="348" name="Google Shape;348;g12471b0000b_0_131"/>
          <p:cNvSpPr txBox="1"/>
          <p:nvPr/>
        </p:nvSpPr>
        <p:spPr>
          <a:xfrm>
            <a:off x="10850400" y="-76200"/>
            <a:ext cx="1419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https://docs.onap.org/en/elalto/submodules/aai/aai-common.git/docs/AAI%20REST%20API%20Documentation/AAIRESTAPI.html#aai-resources-crud-apis</a:t>
            </a:r>
            <a:endParaRPr sz="9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1dce946de0_0_346"/>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Core Component - Model Loader &amp; Babel</a:t>
            </a:r>
            <a:endParaRPr sz="3600" b="0" i="0" u="none" strike="noStrike" cap="none">
              <a:solidFill>
                <a:srgbClr val="000000"/>
              </a:solidFill>
              <a:latin typeface="Calibri"/>
              <a:ea typeface="Calibri"/>
              <a:cs typeface="Calibri"/>
              <a:sym typeface="Calibri"/>
            </a:endParaRPr>
          </a:p>
        </p:txBody>
      </p:sp>
      <p:sp>
        <p:nvSpPr>
          <p:cNvPr id="355" name="Google Shape;355;g11dce946de0_0_346"/>
          <p:cNvSpPr txBox="1"/>
          <p:nvPr/>
        </p:nvSpPr>
        <p:spPr>
          <a:xfrm>
            <a:off x="131475" y="1029800"/>
            <a:ext cx="9247500" cy="1152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Model Loader mS:</a:t>
            </a:r>
            <a:endParaRPr sz="1400" b="1"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mS that facilitates the </a:t>
            </a:r>
            <a:r>
              <a:rPr lang="en-US" sz="1400" b="1" i="0" u="none" strike="noStrike" cap="none">
                <a:solidFill>
                  <a:srgbClr val="000000"/>
                </a:solidFill>
                <a:latin typeface="Arial"/>
                <a:ea typeface="Arial"/>
                <a:cs typeface="Arial"/>
                <a:sym typeface="Arial"/>
              </a:rPr>
              <a:t>distribution and ingestion of new service and resource model from SDC to AAI</a:t>
            </a:r>
            <a:endParaRPr sz="1400" b="1"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100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Uses Babel and Resources to load models into the A&amp;AI graph database</a:t>
            </a:r>
            <a:endParaRPr sz="1400" b="0" i="0" u="none" strike="noStrike" cap="none">
              <a:solidFill>
                <a:srgbClr val="000000"/>
              </a:solidFill>
              <a:latin typeface="Arial"/>
              <a:ea typeface="Arial"/>
              <a:cs typeface="Arial"/>
              <a:sym typeface="Arial"/>
            </a:endParaRPr>
          </a:p>
        </p:txBody>
      </p:sp>
      <p:pic>
        <p:nvPicPr>
          <p:cNvPr id="356" name="Google Shape;356;g11dce946de0_0_346"/>
          <p:cNvPicPr preferRelativeResize="0"/>
          <p:nvPr/>
        </p:nvPicPr>
        <p:blipFill rotWithShape="1">
          <a:blip r:embed="rId3">
            <a:alphaModFix/>
          </a:blip>
          <a:srcRect/>
          <a:stretch/>
        </p:blipFill>
        <p:spPr>
          <a:xfrm>
            <a:off x="3958175" y="2851600"/>
            <a:ext cx="5346749" cy="3188251"/>
          </a:xfrm>
          <a:prstGeom prst="rect">
            <a:avLst/>
          </a:prstGeom>
          <a:noFill/>
          <a:ln>
            <a:noFill/>
          </a:ln>
        </p:spPr>
      </p:pic>
      <p:sp>
        <p:nvSpPr>
          <p:cNvPr id="357" name="Google Shape;357;g11dce946de0_0_346"/>
          <p:cNvSpPr txBox="1"/>
          <p:nvPr/>
        </p:nvSpPr>
        <p:spPr>
          <a:xfrm>
            <a:off x="9177600" y="1218475"/>
            <a:ext cx="3000000" cy="52548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A notification is posted on the distribution topic</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polls the topic for new TOSCA CSAR distributions</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GETs the new CSAR using the ASDC distribution client</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POSTs the CSAR to the Babel service for transformation. The Babel service returns XML back to the Model Loader</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GETs the model from A&amp;AI Resources using its UUID. If the model already exists then  model ingestion is skipped. </a:t>
            </a:r>
            <a:r>
              <a:rPr lang="en-US" sz="1200" b="1" i="0" u="none" strike="noStrike" cap="none">
                <a:solidFill>
                  <a:srgbClr val="000000"/>
                </a:solidFill>
                <a:latin typeface="Arial"/>
                <a:ea typeface="Arial"/>
                <a:cs typeface="Arial"/>
                <a:sym typeface="Arial"/>
              </a:rPr>
              <a:t>Otherwise the model is ingested using a REST PUT to the A&amp;AI Resoures mS</a:t>
            </a:r>
            <a:endParaRPr sz="1200" b="1"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returns an event indicating the success/failure status of the model deployment</a:t>
            </a:r>
            <a:endParaRPr sz="1200" b="0" i="0" u="none" strike="noStrike" cap="none">
              <a:solidFill>
                <a:srgbClr val="000000"/>
              </a:solidFill>
              <a:latin typeface="Arial"/>
              <a:ea typeface="Arial"/>
              <a:cs typeface="Arial"/>
              <a:sym typeface="Arial"/>
            </a:endParaRPr>
          </a:p>
        </p:txBody>
      </p:sp>
      <p:sp>
        <p:nvSpPr>
          <p:cNvPr id="358" name="Google Shape;358;g11dce946de0_0_346"/>
          <p:cNvSpPr txBox="1"/>
          <p:nvPr/>
        </p:nvSpPr>
        <p:spPr>
          <a:xfrm>
            <a:off x="131475" y="2279425"/>
            <a:ext cx="3407100" cy="4263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Babel mS:</a:t>
            </a:r>
            <a:endParaRPr sz="1400" b="1"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mS that parses TOSCA YAML files extracted from a CSAR payload</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Provides a secured endpoint accepting HTTP POST requests</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Base64-encoded SDC CSAR data is POSTed to the Babel microservice in a JSON payload</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The JSON body is validated, and the encoded CSAR is extracted</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100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The CSAR content is transformed to XML files containing AAI Model Data that is returned to the requestor</a:t>
            </a:r>
            <a:endParaRPr sz="1400" b="0" i="0" u="none" strike="noStrike" cap="none">
              <a:solidFill>
                <a:schemeClr val="dk1"/>
              </a:solidFill>
              <a:latin typeface="Arial"/>
              <a:ea typeface="Arial"/>
              <a:cs typeface="Arial"/>
              <a:sym typeface="Arial"/>
            </a:endParaRPr>
          </a:p>
        </p:txBody>
      </p:sp>
      <p:cxnSp>
        <p:nvCxnSpPr>
          <p:cNvPr id="359" name="Google Shape;359;g11dce946de0_0_346"/>
          <p:cNvCxnSpPr/>
          <p:nvPr/>
        </p:nvCxnSpPr>
        <p:spPr>
          <a:xfrm>
            <a:off x="1753000" y="1249625"/>
            <a:ext cx="4415100" cy="2881200"/>
          </a:xfrm>
          <a:prstGeom prst="straightConnector1">
            <a:avLst/>
          </a:prstGeom>
          <a:noFill/>
          <a:ln w="9525" cap="flat" cmpd="sng">
            <a:solidFill>
              <a:schemeClr val="dk2"/>
            </a:solidFill>
            <a:prstDash val="lgDash"/>
            <a:round/>
            <a:headEnd type="none" w="sm" len="sm"/>
            <a:tailEnd type="triangle" w="med" len="med"/>
          </a:ln>
        </p:spPr>
      </p:cxnSp>
      <p:cxnSp>
        <p:nvCxnSpPr>
          <p:cNvPr id="360" name="Google Shape;360;g11dce946de0_0_346"/>
          <p:cNvCxnSpPr/>
          <p:nvPr/>
        </p:nvCxnSpPr>
        <p:spPr>
          <a:xfrm>
            <a:off x="1139500" y="2542350"/>
            <a:ext cx="6781200" cy="1676100"/>
          </a:xfrm>
          <a:prstGeom prst="straightConnector1">
            <a:avLst/>
          </a:prstGeom>
          <a:noFill/>
          <a:ln w="9525" cap="flat" cmpd="sng">
            <a:solidFill>
              <a:schemeClr val="dk2"/>
            </a:solidFill>
            <a:prstDash val="lgDash"/>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1dce946de0_0_113"/>
          <p:cNvSpPr txBox="1"/>
          <p:nvPr/>
        </p:nvSpPr>
        <p:spPr>
          <a:xfrm>
            <a:off x="56775" y="1398925"/>
            <a:ext cx="6684600" cy="473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1" i="0" u="none" strike="noStrike" cap="none">
                <a:solidFill>
                  <a:srgbClr val="000000"/>
                </a:solidFill>
                <a:latin typeface="Arial"/>
                <a:ea typeface="Arial"/>
                <a:cs typeface="Arial"/>
                <a:sym typeface="Arial"/>
              </a:rPr>
              <a:t>JanusGraph: </a:t>
            </a:r>
            <a:r>
              <a:rPr lang="en-US" sz="1100" b="0" i="0" u="none" strike="noStrike" cap="none">
                <a:solidFill>
                  <a:srgbClr val="000000"/>
                </a:solidFill>
                <a:latin typeface="Arial"/>
                <a:ea typeface="Arial"/>
                <a:cs typeface="Arial"/>
                <a:sym typeface="Arial"/>
              </a:rPr>
              <a:t> </a:t>
            </a:r>
            <a:r>
              <a:rPr lang="en-US" sz="1050" b="0" i="0" u="none" strike="noStrike" cap="none">
                <a:solidFill>
                  <a:srgbClr val="202122"/>
                </a:solidFill>
                <a:highlight>
                  <a:srgbClr val="FFFFFF"/>
                </a:highlight>
                <a:latin typeface="Arial"/>
                <a:ea typeface="Arial"/>
                <a:cs typeface="Arial"/>
                <a:sym typeface="Arial"/>
              </a:rPr>
              <a:t>JanusGraph is a scalable graph database, optimized for storing and querying graphs, containing hundreds of </a:t>
            </a:r>
            <a:r>
              <a:rPr lang="en-US" sz="1050" b="1" i="0" u="none" strike="noStrike" cap="none">
                <a:solidFill>
                  <a:srgbClr val="202122"/>
                </a:solidFill>
                <a:highlight>
                  <a:srgbClr val="FFFFFF"/>
                </a:highlight>
                <a:latin typeface="Arial"/>
                <a:ea typeface="Arial"/>
                <a:cs typeface="Arial"/>
                <a:sym typeface="Arial"/>
              </a:rPr>
              <a:t>billions of vertices and edges</a:t>
            </a:r>
            <a:r>
              <a:rPr lang="en-US" sz="1050" b="0" i="0" u="none" strike="noStrike" cap="none">
                <a:solidFill>
                  <a:srgbClr val="202122"/>
                </a:solidFill>
                <a:highlight>
                  <a:srgbClr val="FFFFFF"/>
                </a:highlight>
                <a:latin typeface="Arial"/>
                <a:ea typeface="Arial"/>
                <a:cs typeface="Arial"/>
                <a:sym typeface="Arial"/>
              </a:rPr>
              <a:t> distributed across a </a:t>
            </a:r>
            <a:r>
              <a:rPr lang="en-US" sz="1050" b="1" i="0" u="none" strike="noStrike" cap="none">
                <a:solidFill>
                  <a:srgbClr val="202122"/>
                </a:solidFill>
                <a:highlight>
                  <a:srgbClr val="FFFFFF"/>
                </a:highlight>
                <a:latin typeface="Arial"/>
                <a:ea typeface="Arial"/>
                <a:cs typeface="Arial"/>
                <a:sym typeface="Arial"/>
              </a:rPr>
              <a:t>multi-machine cluster</a:t>
            </a:r>
            <a:r>
              <a:rPr lang="en-US" sz="1050" b="0" i="0" u="none" strike="noStrike" cap="none">
                <a:solidFill>
                  <a:srgbClr val="202122"/>
                </a:solidFill>
                <a:highlight>
                  <a:srgbClr val="FFFFFF"/>
                </a:highlight>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rgbClr val="000000"/>
                </a:solidFill>
                <a:latin typeface="Arial"/>
                <a:ea typeface="Arial"/>
                <a:cs typeface="Arial"/>
                <a:sym typeface="Arial"/>
              </a:rPr>
              <a:t>JanusGraph is built </a:t>
            </a:r>
            <a:r>
              <a:rPr lang="en-US" sz="1100" b="1" i="0" u="none" strike="noStrike" cap="none">
                <a:solidFill>
                  <a:srgbClr val="000000"/>
                </a:solidFill>
                <a:latin typeface="Arial"/>
                <a:ea typeface="Arial"/>
                <a:cs typeface="Arial"/>
                <a:sym typeface="Arial"/>
              </a:rPr>
              <a:t>upon several open source</a:t>
            </a:r>
            <a:r>
              <a:rPr lang="en-US" sz="1100" b="0" i="0" u="none" strike="noStrike" cap="none">
                <a:solidFill>
                  <a:srgbClr val="000000"/>
                </a:solidFill>
                <a:latin typeface="Arial"/>
                <a:ea typeface="Arial"/>
                <a:cs typeface="Arial"/>
                <a:sym typeface="Arial"/>
              </a:rPr>
              <a:t> like plugable storage backend, Index backends, Apache TinkerPop etc.</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050" b="0" i="0" u="none" strike="noStrike" cap="none">
                <a:solidFill>
                  <a:srgbClr val="202122"/>
                </a:solidFill>
                <a:highlight>
                  <a:srgbClr val="FFFFFF"/>
                </a:highlight>
                <a:latin typeface="Arial"/>
                <a:ea typeface="Arial"/>
                <a:cs typeface="Arial"/>
                <a:sym typeface="Arial"/>
              </a:rPr>
              <a:t>Storage backends(Cassandra is used by AAI):</a:t>
            </a:r>
            <a:endParaRPr sz="1050" b="0" i="0" u="none" strike="noStrike" cap="none">
              <a:solidFill>
                <a:srgbClr val="202122"/>
              </a:solidFill>
              <a:highlight>
                <a:srgbClr val="FFFFFF"/>
              </a:highlight>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US" sz="1050" b="0" i="0" u="none" strike="noStrike" cap="none">
                <a:solidFill>
                  <a:srgbClr val="202122"/>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Apache Cassandra</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Apache HBase</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Google Cloud Bigtable</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Oracle BerkeleyDB</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Scylla</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Index Backends for Fast &amp; Efficient traversal(Elasticsearch is used by AAI):</a:t>
            </a:r>
            <a:endParaRPr sz="1100" b="0" i="0" u="none" strike="noStrike" cap="none">
              <a:solidFill>
                <a:srgbClr val="000000"/>
              </a:solidFill>
              <a:latin typeface="Arial"/>
              <a:ea typeface="Arial"/>
              <a:cs typeface="Arial"/>
              <a:sym typeface="Arial"/>
            </a:endParaRPr>
          </a:p>
          <a:p>
            <a:pPr marL="914400" marR="50800" lvl="1" indent="-295275" algn="l" rtl="0">
              <a:lnSpc>
                <a:spcPct val="115000"/>
              </a:lnSpc>
              <a:spcBef>
                <a:spcPts val="0"/>
              </a:spcBef>
              <a:spcAft>
                <a:spcPts val="0"/>
              </a:spcAft>
              <a:buClr>
                <a:srgbClr val="202122"/>
              </a:buClr>
              <a:buSzPts val="1050"/>
              <a:buFont typeface="Arial"/>
              <a:buChar char="○"/>
            </a:pPr>
            <a:r>
              <a:rPr lang="en-US" sz="1050" b="0" i="0" u="none" strike="noStrike" cap="none">
                <a:solidFill>
                  <a:srgbClr val="202122"/>
                </a:solidFill>
                <a:highlight>
                  <a:srgbClr val="FFFFFF"/>
                </a:highlight>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Elasticsearch</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Apache Solr</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10">
                  <a:extLst>
                    <a:ext uri="{A12FA001-AC4F-418D-AE19-62706E023703}">
                      <ahyp:hlinkClr xmlns:ahyp="http://schemas.microsoft.com/office/drawing/2018/hyperlinkcolor" val="tx"/>
                    </a:ext>
                  </a:extLst>
                </a:hlinkClick>
              </a:rPr>
              <a:t>Apache Lucene</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Apache Tinkerpop graph stack as API server and gremlin query language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US" sz="1100" b="1" i="0" u="none" strike="noStrike" cap="none">
                <a:solidFill>
                  <a:schemeClr val="dk1"/>
                </a:solidFill>
                <a:latin typeface="Arial"/>
                <a:ea typeface="Arial"/>
                <a:cs typeface="Arial"/>
                <a:sym typeface="Arial"/>
              </a:rPr>
              <a:t>Cassandra</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US" sz="1100" b="0" i="0" u="none" strike="noStrike" cap="none">
                <a:solidFill>
                  <a:schemeClr val="dk1"/>
                </a:solidFill>
                <a:highlight>
                  <a:schemeClr val="lt1"/>
                </a:highlight>
                <a:latin typeface="Arial"/>
                <a:ea typeface="Arial"/>
                <a:cs typeface="Arial"/>
                <a:sym typeface="Arial"/>
              </a:rPr>
              <a:t>Backend DB. scalable, distributed, NoSQL database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200"/>
              <a:buFont typeface="Arial"/>
              <a:buNone/>
            </a:pPr>
            <a:r>
              <a:rPr lang="en-US" sz="1100" b="1" i="0" u="none" strike="noStrike" cap="none">
                <a:solidFill>
                  <a:schemeClr val="dk1"/>
                </a:solidFill>
                <a:latin typeface="Arial"/>
                <a:ea typeface="Arial"/>
                <a:cs typeface="Arial"/>
                <a:sym typeface="Arial"/>
              </a:rPr>
              <a:t>ElasticSearch for fast Indexing:</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US" sz="1100" b="0" i="0" u="none" strike="noStrike" cap="none">
                <a:solidFill>
                  <a:schemeClr val="dk1"/>
                </a:solidFill>
                <a:highlight>
                  <a:schemeClr val="lt1"/>
                </a:highlight>
                <a:latin typeface="Arial"/>
                <a:ea typeface="Arial"/>
                <a:cs typeface="Arial"/>
                <a:sym typeface="Arial"/>
              </a:rPr>
              <a:t>speed up and enable more complex queries </a:t>
            </a:r>
            <a:endParaRPr sz="1100" b="0" i="0" u="none" strike="noStrike" cap="none">
              <a:solidFill>
                <a:schemeClr val="dk1"/>
              </a:solidFill>
              <a:highlight>
                <a:schemeClr val="lt1"/>
              </a:highlight>
              <a:latin typeface="Arial"/>
              <a:ea typeface="Arial"/>
              <a:cs typeface="Arial"/>
              <a:sym typeface="Arial"/>
            </a:endParaRPr>
          </a:p>
          <a:p>
            <a:pPr marL="0" marR="0" lvl="0" indent="0" algn="l" rtl="0">
              <a:lnSpc>
                <a:spcPct val="100000"/>
              </a:lnSpc>
              <a:spcBef>
                <a:spcPts val="1000"/>
              </a:spcBef>
              <a:spcAft>
                <a:spcPts val="0"/>
              </a:spcAft>
              <a:buClr>
                <a:schemeClr val="dk1"/>
              </a:buClr>
              <a:buSzPts val="1200"/>
              <a:buFont typeface="Arial"/>
              <a:buNone/>
            </a:pPr>
            <a:r>
              <a:rPr lang="en-US" sz="1100" b="1" i="0" u="none" strike="noStrike" cap="none">
                <a:solidFill>
                  <a:schemeClr val="dk1"/>
                </a:solidFill>
                <a:latin typeface="Arial"/>
                <a:ea typeface="Arial"/>
                <a:cs typeface="Arial"/>
                <a:sym typeface="Arial"/>
              </a:rPr>
              <a:t>Apache TinkerPop</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200"/>
              <a:buFont typeface="Arial"/>
              <a:buNone/>
            </a:pPr>
            <a:r>
              <a:rPr lang="en-US" sz="1100" b="0" i="0" u="none" strike="noStrike" cap="none">
                <a:solidFill>
                  <a:schemeClr val="dk1"/>
                </a:solidFill>
                <a:latin typeface="Arial"/>
                <a:ea typeface="Arial"/>
                <a:cs typeface="Arial"/>
                <a:sym typeface="Arial"/>
              </a:rPr>
              <a:t>Apache TinkerPop is an open source Graph Computing Framework used by multiple graph DBs. It interacts with the Gremlin language commands to create, traverse, and manipulate graphs.</a:t>
            </a:r>
            <a:endParaRPr sz="1100" b="0" i="0" u="none" strike="noStrike" cap="none">
              <a:solidFill>
                <a:schemeClr val="dk1"/>
              </a:solidFill>
              <a:highlight>
                <a:schemeClr val="lt1"/>
              </a:highlight>
              <a:latin typeface="Arial"/>
              <a:ea typeface="Arial"/>
              <a:cs typeface="Arial"/>
              <a:sym typeface="Arial"/>
            </a:endParaRPr>
          </a:p>
          <a:p>
            <a:pPr marL="0" marR="0" lvl="0" indent="0" algn="l" rtl="0">
              <a:lnSpc>
                <a:spcPct val="100000"/>
              </a:lnSpc>
              <a:spcBef>
                <a:spcPts val="1000"/>
              </a:spcBef>
              <a:spcAft>
                <a:spcPts val="0"/>
              </a:spcAft>
              <a:buClr>
                <a:srgbClr val="000000"/>
              </a:buClr>
              <a:buSzPts val="1200"/>
              <a:buFont typeface="Arial"/>
              <a:buNone/>
            </a:pPr>
            <a:r>
              <a:rPr lang="en-US" sz="1100" b="1" i="0" u="none" strike="noStrike" cap="none">
                <a:solidFill>
                  <a:srgbClr val="000000"/>
                </a:solidFill>
                <a:latin typeface="Arial"/>
                <a:ea typeface="Arial"/>
                <a:cs typeface="Arial"/>
                <a:sym typeface="Arial"/>
              </a:rPr>
              <a:t>Gremlin</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rgbClr val="000000"/>
                </a:solidFill>
                <a:latin typeface="Arial"/>
                <a:ea typeface="Arial"/>
                <a:cs typeface="Arial"/>
                <a:sym typeface="Arial"/>
              </a:rPr>
              <a:t>There</a:t>
            </a:r>
            <a:r>
              <a:rPr lang="en-US" sz="1100" b="0" i="0" u="none" strike="noStrike" cap="none">
                <a:solidFill>
                  <a:schemeClr val="dk1"/>
                </a:solidFill>
                <a:latin typeface="Arial"/>
                <a:ea typeface="Arial"/>
                <a:cs typeface="Arial"/>
                <a:sym typeface="Arial"/>
              </a:rPr>
              <a:t> are two parts to Gremlin: </a:t>
            </a:r>
            <a:r>
              <a:rPr lang="en-US" sz="1100" b="1" i="0" u="none" strike="noStrike" cap="none">
                <a:solidFill>
                  <a:schemeClr val="dk1"/>
                </a:solidFill>
                <a:latin typeface="Arial"/>
                <a:ea typeface="Arial"/>
                <a:cs typeface="Arial"/>
                <a:sym typeface="Arial"/>
              </a:rPr>
              <a:t>the language and the server.</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chemeClr val="dk1"/>
                </a:solidFill>
                <a:latin typeface="Arial"/>
                <a:ea typeface="Arial"/>
                <a:cs typeface="Arial"/>
                <a:sym typeface="Arial"/>
              </a:rPr>
              <a:t>Gremlin, the language, is a graph traversal language that are used to interact and query the graphs.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chemeClr val="dk1"/>
                </a:solidFill>
                <a:latin typeface="Arial"/>
                <a:ea typeface="Arial"/>
                <a:cs typeface="Arial"/>
                <a:sym typeface="Arial"/>
              </a:rPr>
              <a:t>Gremlin, the server, is a specification for a server that processes local or remote Gremlin language queries. An implement</a:t>
            </a:r>
            <a:r>
              <a:rPr lang="en-US" sz="1100" b="0" i="0" u="none" strike="noStrike" cap="none">
                <a:solidFill>
                  <a:srgbClr val="000000"/>
                </a:solidFill>
                <a:latin typeface="Arial"/>
                <a:ea typeface="Arial"/>
                <a:cs typeface="Arial"/>
                <a:sym typeface="Arial"/>
              </a:rPr>
              <a:t>ation of it is part of </a:t>
            </a:r>
            <a:r>
              <a:rPr lang="en-US" sz="1100" b="1" i="0" u="none" strike="noStrike" cap="none">
                <a:solidFill>
                  <a:srgbClr val="000000"/>
                </a:solidFill>
                <a:latin typeface="Arial"/>
                <a:ea typeface="Arial"/>
                <a:cs typeface="Arial"/>
                <a:sym typeface="Arial"/>
              </a:rPr>
              <a:t>Apache Tinkerpop</a:t>
            </a:r>
            <a:r>
              <a:rPr lang="en-US" sz="1100" b="0" i="0" u="none" strike="noStrike" cap="none">
                <a:solidFill>
                  <a:srgbClr val="000000"/>
                </a:solidFill>
                <a:latin typeface="Arial"/>
                <a:ea typeface="Arial"/>
                <a:cs typeface="Arial"/>
                <a:sym typeface="Arial"/>
              </a:rPr>
              <a:t>.</a:t>
            </a:r>
            <a:endParaRPr sz="1100" b="1" i="0" u="none" strike="noStrike" cap="none">
              <a:solidFill>
                <a:srgbClr val="000000"/>
              </a:solidFill>
              <a:latin typeface="Arial"/>
              <a:ea typeface="Arial"/>
              <a:cs typeface="Arial"/>
              <a:sym typeface="Arial"/>
            </a:endParaRPr>
          </a:p>
        </p:txBody>
      </p:sp>
      <p:sp>
        <p:nvSpPr>
          <p:cNvPr id="367" name="Google Shape;367;g11dce946de0_0_113"/>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dk1"/>
              </a:buClr>
              <a:buSzPts val="3600"/>
              <a:buFont typeface="Arial"/>
              <a:buNone/>
            </a:pPr>
            <a:r>
              <a:rPr lang="en-US" sz="3600" b="0" i="0" u="none" strike="noStrike" cap="none">
                <a:solidFill>
                  <a:schemeClr val="lt1"/>
                </a:solidFill>
                <a:latin typeface="Arial"/>
                <a:ea typeface="Arial"/>
                <a:cs typeface="Arial"/>
                <a:sym typeface="Arial"/>
              </a:rPr>
              <a:t>Core Component - Data Storage</a:t>
            </a:r>
            <a:endParaRPr sz="3600" b="0" i="0" u="none" strike="noStrike" cap="none">
              <a:solidFill>
                <a:srgbClr val="000000"/>
              </a:solidFill>
              <a:latin typeface="Calibri"/>
              <a:ea typeface="Calibri"/>
              <a:cs typeface="Calibri"/>
              <a:sym typeface="Calibri"/>
            </a:endParaRPr>
          </a:p>
        </p:txBody>
      </p:sp>
      <p:pic>
        <p:nvPicPr>
          <p:cNvPr id="368" name="Google Shape;368;g11dce946de0_0_113"/>
          <p:cNvPicPr preferRelativeResize="0"/>
          <p:nvPr/>
        </p:nvPicPr>
        <p:blipFill rotWithShape="1">
          <a:blip r:embed="rId11">
            <a:alphaModFix/>
          </a:blip>
          <a:srcRect/>
          <a:stretch/>
        </p:blipFill>
        <p:spPr>
          <a:xfrm>
            <a:off x="6789994" y="1852150"/>
            <a:ext cx="5459251" cy="4052726"/>
          </a:xfrm>
          <a:prstGeom prst="rect">
            <a:avLst/>
          </a:prstGeom>
          <a:noFill/>
          <a:ln>
            <a:noFill/>
          </a:ln>
        </p:spPr>
      </p:pic>
      <p:sp>
        <p:nvSpPr>
          <p:cNvPr id="369" name="Google Shape;369;g11dce946de0_0_113"/>
          <p:cNvSpPr txBox="1"/>
          <p:nvPr/>
        </p:nvSpPr>
        <p:spPr>
          <a:xfrm>
            <a:off x="56775" y="976925"/>
            <a:ext cx="66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Note: For Inventory Data storage, AAI usages open source Janus Graph DB.</a:t>
            </a:r>
            <a:endParaRPr sz="1400" b="0" i="0" u="none" strike="noStrike" cap="none">
              <a:solidFill>
                <a:srgbClr val="000000"/>
              </a:solidFill>
              <a:latin typeface="Arial"/>
              <a:ea typeface="Arial"/>
              <a:cs typeface="Arial"/>
              <a:sym typeface="Arial"/>
            </a:endParaRPr>
          </a:p>
        </p:txBody>
      </p:sp>
      <p:sp>
        <p:nvSpPr>
          <p:cNvPr id="370" name="Google Shape;370;g11dce946de0_0_113"/>
          <p:cNvSpPr txBox="1"/>
          <p:nvPr/>
        </p:nvSpPr>
        <p:spPr>
          <a:xfrm>
            <a:off x="7993363" y="5841050"/>
            <a:ext cx="2652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Janus Graph</a:t>
            </a:r>
            <a:endParaRPr sz="1400" b="0" i="0" u="none" strike="noStrike" cap="none">
              <a:solidFill>
                <a:srgbClr val="000000"/>
              </a:solidFill>
              <a:latin typeface="Arial"/>
              <a:ea typeface="Arial"/>
              <a:cs typeface="Arial"/>
              <a:sym typeface="Arial"/>
            </a:endParaRPr>
          </a:p>
        </p:txBody>
      </p:sp>
      <p:sp>
        <p:nvSpPr>
          <p:cNvPr id="371" name="Google Shape;371;g11dce946de0_0_113"/>
          <p:cNvSpPr txBox="1"/>
          <p:nvPr/>
        </p:nvSpPr>
        <p:spPr>
          <a:xfrm>
            <a:off x="8868775" y="121800"/>
            <a:ext cx="3323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https://janusgraph.org/</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https://tinkerpop.apache.org/docs/3.6.0/reference/</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1dce946de0_0_235"/>
          <p:cNvSpPr txBox="1"/>
          <p:nvPr/>
        </p:nvSpPr>
        <p:spPr>
          <a:xfrm>
            <a:off x="76200" y="1143000"/>
            <a:ext cx="120624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AAI Traversal Micro Service providing REST APIs for traversal/search of inventory resources. It provides capabilities to do more advanced search for resources based on input queries than just GET API for specific resource and related nodes.</a:t>
            </a:r>
            <a:endParaRPr sz="1500" b="0" i="0" u="none" strike="noStrike" cap="none">
              <a:solidFill>
                <a:srgbClr val="000000"/>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Traversal Example:</a:t>
            </a:r>
            <a:r>
              <a:rPr lang="en-US" sz="1500" b="0" i="0" u="none" strike="noStrike" cap="none">
                <a:solidFill>
                  <a:srgbClr val="000000"/>
                </a:solidFill>
                <a:latin typeface="Arial"/>
                <a:ea typeface="Arial"/>
                <a:cs typeface="Arial"/>
                <a:sym typeface="Arial"/>
              </a:rPr>
              <a:t> A custom query that starts at a generic-vnf, follows the edge to the service-instance, then  gets all connected vnfs and their vf-modules.  It also return Tenet and Vservers</a:t>
            </a:r>
            <a:endParaRPr sz="1500" b="0" i="0" u="none" strike="noStrike" cap="none">
              <a:solidFill>
                <a:srgbClr val="000000"/>
              </a:solidFill>
              <a:latin typeface="Arial"/>
              <a:ea typeface="Arial"/>
              <a:cs typeface="Arial"/>
              <a:sym typeface="Arial"/>
            </a:endParaRPr>
          </a:p>
        </p:txBody>
      </p:sp>
      <p:pic>
        <p:nvPicPr>
          <p:cNvPr id="378" name="Google Shape;378;g11dce946de0_0_235"/>
          <p:cNvPicPr preferRelativeResize="0"/>
          <p:nvPr/>
        </p:nvPicPr>
        <p:blipFill rotWithShape="1">
          <a:blip r:embed="rId3">
            <a:alphaModFix/>
          </a:blip>
          <a:srcRect/>
          <a:stretch/>
        </p:blipFill>
        <p:spPr>
          <a:xfrm>
            <a:off x="5738650" y="2840850"/>
            <a:ext cx="5745324" cy="2263325"/>
          </a:xfrm>
          <a:prstGeom prst="rect">
            <a:avLst/>
          </a:prstGeom>
          <a:noFill/>
          <a:ln>
            <a:noFill/>
          </a:ln>
        </p:spPr>
      </p:pic>
      <p:sp>
        <p:nvSpPr>
          <p:cNvPr id="379" name="Google Shape;379;g11dce946de0_0_235"/>
          <p:cNvSpPr txBox="1"/>
          <p:nvPr/>
        </p:nvSpPr>
        <p:spPr>
          <a:xfrm>
            <a:off x="10200" y="198000"/>
            <a:ext cx="5298600" cy="538500"/>
          </a:xfrm>
          <a:prstGeom prst="rect">
            <a:avLst/>
          </a:prstGeom>
          <a:noFill/>
          <a:ln>
            <a:noFill/>
          </a:ln>
        </p:spPr>
        <p:txBody>
          <a:bodyPr spcFirstLastPara="1" wrap="square" lIns="91425" tIns="45700" rIns="91425" bIns="45700" anchor="ctr" anchorCtr="0">
            <a:normAutofit fontScale="85000"/>
          </a:bodyPr>
          <a:lstStyle/>
          <a:p>
            <a:pPr marL="0" marR="0" lvl="0" indent="0" algn="l" rtl="0">
              <a:lnSpc>
                <a:spcPct val="90000"/>
              </a:lnSpc>
              <a:spcBef>
                <a:spcPts val="0"/>
              </a:spcBef>
              <a:spcAft>
                <a:spcPts val="0"/>
              </a:spcAft>
              <a:buClr>
                <a:srgbClr val="000000"/>
              </a:buClr>
              <a:buSzPct val="100000"/>
              <a:buFont typeface="Arial"/>
              <a:buNone/>
            </a:pPr>
            <a:r>
              <a:rPr lang="en-US" sz="3600" b="0" i="0" u="none" strike="noStrike" cap="none">
                <a:solidFill>
                  <a:schemeClr val="lt1"/>
                </a:solidFill>
                <a:latin typeface="Arial"/>
                <a:ea typeface="Arial"/>
                <a:cs typeface="Arial"/>
                <a:sym typeface="Arial"/>
              </a:rPr>
              <a:t>Core Component - </a:t>
            </a:r>
            <a:r>
              <a:rPr lang="en-US" sz="3600" b="0" i="0" u="none" strike="noStrike" cap="none">
                <a:solidFill>
                  <a:srgbClr val="FFFFFF"/>
                </a:solidFill>
                <a:latin typeface="Arial"/>
                <a:ea typeface="Arial"/>
                <a:cs typeface="Arial"/>
                <a:sym typeface="Arial"/>
              </a:rPr>
              <a:t>Traversal</a:t>
            </a:r>
            <a:endParaRPr sz="3600" b="0" i="0" u="none" strike="noStrike" cap="none">
              <a:solidFill>
                <a:srgbClr val="000000"/>
              </a:solidFill>
              <a:latin typeface="Calibri"/>
              <a:ea typeface="Calibri"/>
              <a:cs typeface="Calibri"/>
              <a:sym typeface="Calibri"/>
            </a:endParaRPr>
          </a:p>
        </p:txBody>
      </p:sp>
      <p:sp>
        <p:nvSpPr>
          <p:cNvPr id="380" name="Google Shape;380;g11dce946de0_0_235"/>
          <p:cNvSpPr txBox="1"/>
          <p:nvPr/>
        </p:nvSpPr>
        <p:spPr>
          <a:xfrm>
            <a:off x="121150" y="2812575"/>
            <a:ext cx="5114700" cy="309568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dirty="0">
                <a:solidFill>
                  <a:srgbClr val="000000"/>
                </a:solidFill>
                <a:latin typeface="Arial"/>
                <a:ea typeface="Arial"/>
                <a:cs typeface="Arial"/>
                <a:sym typeface="Arial"/>
              </a:rPr>
              <a:t>2 types of query APIs:</a:t>
            </a:r>
            <a:endParaRPr sz="1500" b="0" i="0" u="none" strike="noStrike" cap="none" dirty="0">
              <a:solidFill>
                <a:srgbClr val="000000"/>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US" sz="1500" b="0" i="0" u="none" strike="noStrike" cap="none" dirty="0">
                <a:solidFill>
                  <a:srgbClr val="000000"/>
                </a:solidFill>
                <a:latin typeface="Arial"/>
                <a:ea typeface="Arial"/>
                <a:cs typeface="Arial"/>
                <a:sym typeface="Arial"/>
              </a:rPr>
              <a:t>Custom Query - </a:t>
            </a:r>
            <a:r>
              <a:rPr lang="en-US" sz="1500" b="0" i="0" u="none" strike="noStrike" cap="none" dirty="0">
                <a:solidFill>
                  <a:schemeClr val="dk1"/>
                </a:solidFill>
                <a:latin typeface="Arial"/>
                <a:ea typeface="Arial"/>
                <a:cs typeface="Arial"/>
                <a:sym typeface="Arial"/>
              </a:rPr>
              <a:t>It allows clients to develop and deploy stored queries to make processing complex services. </a:t>
            </a:r>
            <a:r>
              <a:rPr lang="en-US" sz="1500" b="0" i="0" u="none" strike="noStrike" cap="none" dirty="0">
                <a:solidFill>
                  <a:srgbClr val="000000"/>
                </a:solidFill>
                <a:latin typeface="Arial"/>
                <a:ea typeface="Arial"/>
                <a:cs typeface="Arial"/>
                <a:sym typeface="Arial"/>
              </a:rPr>
              <a:t>It requires development for updates if any to existing query</a:t>
            </a:r>
            <a:endParaRPr sz="1500" b="0" i="0" u="none" strike="noStrike" cap="none" dirty="0">
              <a:solidFill>
                <a:srgbClr val="000000"/>
              </a:solidFill>
              <a:latin typeface="Arial"/>
              <a:ea typeface="Arial"/>
              <a:cs typeface="Arial"/>
              <a:sym typeface="Arial"/>
            </a:endParaRPr>
          </a:p>
          <a:p>
            <a:pPr marL="457200" marR="0" lvl="0" indent="-323850" algn="l" rtl="0">
              <a:lnSpc>
                <a:spcPct val="115000"/>
              </a:lnSpc>
              <a:spcBef>
                <a:spcPts val="1000"/>
              </a:spcBef>
              <a:spcAft>
                <a:spcPts val="1000"/>
              </a:spcAft>
              <a:buClr>
                <a:srgbClr val="000000"/>
              </a:buClr>
              <a:buSzPts val="1500"/>
              <a:buFont typeface="Arial"/>
              <a:buChar char="❏"/>
            </a:pPr>
            <a:r>
              <a:rPr lang="en-US" sz="1500" b="0" i="0" u="none" strike="noStrike" cap="none" dirty="0">
                <a:solidFill>
                  <a:srgbClr val="000000"/>
                </a:solidFill>
                <a:latin typeface="Arial"/>
                <a:ea typeface="Arial"/>
                <a:cs typeface="Arial"/>
                <a:sym typeface="Arial"/>
              </a:rPr>
              <a:t>DSL - DSL is new feature delivered </a:t>
            </a:r>
            <a:r>
              <a:rPr lang="en-US" sz="1500" b="0" i="0" u="none" strike="noStrike" cap="none">
                <a:solidFill>
                  <a:srgbClr val="000000"/>
                </a:solidFill>
                <a:latin typeface="Arial"/>
                <a:ea typeface="Arial"/>
                <a:cs typeface="Arial"/>
                <a:sym typeface="Arial"/>
              </a:rPr>
              <a:t>in Frankfurt </a:t>
            </a:r>
            <a:r>
              <a:rPr lang="en-US" sz="1500" b="0" i="0" u="none" strike="noStrike" cap="none" dirty="0">
                <a:solidFill>
                  <a:srgbClr val="000000"/>
                </a:solidFill>
                <a:latin typeface="Arial"/>
                <a:ea typeface="Arial"/>
                <a:cs typeface="Arial"/>
                <a:sym typeface="Arial"/>
              </a:rPr>
              <a:t>that will allow users to specify ad-hoc queries that will make AAI more flexible and robust than previous versions. It required no development impact for new query.</a:t>
            </a:r>
            <a:endParaRPr sz="1500" b="0" i="0" u="none" strike="noStrike" cap="none" dirty="0">
              <a:solidFill>
                <a:srgbClr val="000000"/>
              </a:solidFill>
              <a:latin typeface="Arial"/>
              <a:ea typeface="Arial"/>
              <a:cs typeface="Arial"/>
              <a:sym typeface="Arial"/>
            </a:endParaRPr>
          </a:p>
        </p:txBody>
      </p:sp>
      <p:sp>
        <p:nvSpPr>
          <p:cNvPr id="381" name="Google Shape;381;g11dce946de0_0_235"/>
          <p:cNvSpPr txBox="1"/>
          <p:nvPr/>
        </p:nvSpPr>
        <p:spPr>
          <a:xfrm>
            <a:off x="7803275" y="152400"/>
            <a:ext cx="43887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https://docs.onap.org/en/elalto/submodules/aai/aai-common.git/docs/AAI%20REST%20API%20Documentation/customQueries.html</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https://docs.onap.org/projects/onap-aai-aai-common/en/stable/AAI%20REST%20API%20Documentation/AAIRESTAPI.html</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190bc92cb8_0_238"/>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Agenda</a:t>
            </a:r>
            <a:endParaRPr sz="3600" b="0" i="0" u="none" strike="noStrike" cap="none">
              <a:solidFill>
                <a:srgbClr val="000000"/>
              </a:solidFill>
              <a:latin typeface="Calibri"/>
              <a:ea typeface="Calibri"/>
              <a:cs typeface="Calibri"/>
              <a:sym typeface="Calibri"/>
            </a:endParaRPr>
          </a:p>
        </p:txBody>
      </p:sp>
      <p:sp>
        <p:nvSpPr>
          <p:cNvPr id="136" name="Google Shape;136;g1190bc92cb8_0_238"/>
          <p:cNvSpPr txBox="1"/>
          <p:nvPr/>
        </p:nvSpPr>
        <p:spPr>
          <a:xfrm>
            <a:off x="315000" y="1431925"/>
            <a:ext cx="11305500" cy="36480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Introduction</a:t>
            </a:r>
            <a:endParaRPr sz="2500" b="0" i="0" u="none" strike="noStrike" cap="none" dirty="0">
              <a:solidFill>
                <a:srgbClr val="000000"/>
              </a:solidFill>
              <a:latin typeface="Arial"/>
              <a:ea typeface="Arial"/>
              <a:cs typeface="Arial"/>
              <a:sym typeface="Arial"/>
            </a:endParaRPr>
          </a:p>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Architecture</a:t>
            </a:r>
            <a:endParaRPr sz="2500" b="0" i="0" u="none" strike="noStrike" cap="none" dirty="0">
              <a:solidFill>
                <a:srgbClr val="000000"/>
              </a:solidFill>
              <a:latin typeface="Arial"/>
              <a:ea typeface="Arial"/>
              <a:cs typeface="Arial"/>
              <a:sym typeface="Arial"/>
            </a:endParaRPr>
          </a:p>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chemeClr val="dk1"/>
                </a:solidFill>
                <a:latin typeface="Arial"/>
                <a:ea typeface="Arial"/>
                <a:cs typeface="Arial"/>
                <a:sym typeface="Arial"/>
              </a:rPr>
              <a:t>External Interaction &amp; APIs</a:t>
            </a:r>
            <a:endParaRPr sz="2500" b="0" i="0" u="none" strike="noStrike" cap="none" dirty="0">
              <a:solidFill>
                <a:schemeClr val="dk1"/>
              </a:solidFill>
              <a:latin typeface="Arial"/>
              <a:ea typeface="Arial"/>
              <a:cs typeface="Arial"/>
              <a:sym typeface="Aria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Model Overview</a:t>
            </a:r>
            <a:endParaRPr sz="2500" b="0" i="0" u="none" strike="noStrike" cap="none" dirty="0">
              <a:solidFill>
                <a:schemeClr val="dk1"/>
              </a:solidFill>
              <a:latin typeface="Arial"/>
              <a:ea typeface="Arial"/>
              <a:cs typeface="Arial"/>
              <a:sym typeface="Aria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Core Component Insights</a:t>
            </a:r>
            <a:endParaRPr sz="2500" b="0" i="0" u="none" strike="noStrike" cap="none" dirty="0">
              <a:solidFill>
                <a:schemeClr val="dk1"/>
              </a:solidFill>
              <a:latin typeface="Arial"/>
              <a:ea typeface="Arial"/>
              <a:cs typeface="Arial"/>
              <a:sym typeface="Arial"/>
            </a:endParaRPr>
          </a:p>
          <a:p>
            <a:pPr marL="914400" marR="0" lvl="1"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Schema mS: Create/Manage a new Schema</a:t>
            </a:r>
            <a:endParaRPr sz="2500" b="0" i="0" u="none" strike="noStrike" cap="none" dirty="0">
              <a:solidFill>
                <a:schemeClr val="dk1"/>
              </a:solidFill>
              <a:latin typeface="Arial"/>
              <a:ea typeface="Arial"/>
              <a:cs typeface="Arial"/>
              <a:sym typeface="Arial"/>
            </a:endParaRPr>
          </a:p>
          <a:p>
            <a:pPr marL="914400" marR="0" lvl="1"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Resource mS: CRUD operations to operate on a given schema</a:t>
            </a:r>
            <a:endParaRPr sz="2500" b="0" i="0" u="none" strike="noStrike" cap="none" dirty="0">
              <a:solidFill>
                <a:schemeClr val="dk1"/>
              </a:solidFill>
              <a:latin typeface="Arial"/>
              <a:ea typeface="Arial"/>
              <a:cs typeface="Arial"/>
              <a:sym typeface="Arial"/>
            </a:endParaRPr>
          </a:p>
          <a:p>
            <a:pPr marL="914400" marR="0" lvl="1"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Others: Babel, Model Loader, Data Storage, Traversal</a:t>
            </a:r>
            <a:endParaRPr sz="2500" b="0" i="0" u="none" strike="noStrike" cap="none" dirty="0">
              <a:solidFill>
                <a:schemeClr val="dk1"/>
              </a:solidFill>
              <a:latin typeface="Arial"/>
              <a:ea typeface="Arial"/>
              <a:cs typeface="Arial"/>
              <a:sym typeface="Arial"/>
            </a:endParaRPr>
          </a:p>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Installation &amp; Demo</a:t>
            </a:r>
            <a:endParaRPr sz="25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1dce946de0_0_379"/>
          <p:cNvSpPr txBox="1"/>
          <p:nvPr/>
        </p:nvSpPr>
        <p:spPr>
          <a:xfrm>
            <a:off x="0" y="0"/>
            <a:ext cx="7599300" cy="109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 - Traversal APIs - </a:t>
            </a:r>
            <a:r>
              <a:rPr lang="en-US" sz="3000" b="0" i="0" u="none" strike="noStrike" cap="none">
                <a:solidFill>
                  <a:schemeClr val="lt1"/>
                </a:solidFill>
                <a:latin typeface="Arial"/>
                <a:ea typeface="Arial"/>
                <a:cs typeface="Arial"/>
                <a:sym typeface="Arial"/>
              </a:rPr>
              <a:t>Custom &amp; DSL query</a:t>
            </a:r>
            <a:endParaRPr sz="3000" b="0" i="0" u="none" strike="noStrike" cap="none">
              <a:solidFill>
                <a:schemeClr val="dk1"/>
              </a:solidFill>
              <a:latin typeface="Calibri"/>
              <a:ea typeface="Calibri"/>
              <a:cs typeface="Calibri"/>
              <a:sym typeface="Calibri"/>
            </a:endParaRPr>
          </a:p>
        </p:txBody>
      </p:sp>
      <p:sp>
        <p:nvSpPr>
          <p:cNvPr id="388" name="Google Shape;388;g11dce946de0_0_379"/>
          <p:cNvSpPr txBox="1"/>
          <p:nvPr/>
        </p:nvSpPr>
        <p:spPr>
          <a:xfrm>
            <a:off x="7936375" y="-110925"/>
            <a:ext cx="43323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https://docs.onap.org/projects/onap-aai-aai-common/en/istanbul/AAI%20REST%20API%20Documentation/customQueries.html</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https://wiki.onap.org/display/DW/genericVnfs-fromPserver</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https://wiki.onap.org/display/DW/AAIService+Custom+Query+in+SDN-C</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https://wiki.onap.org/pages/viewpage.action?pageId=64005527</a:t>
            </a:r>
            <a:endParaRPr sz="1100" b="0" i="0" u="none" strike="noStrike" cap="none">
              <a:solidFill>
                <a:schemeClr val="lt1"/>
              </a:solidFill>
              <a:latin typeface="Arial"/>
              <a:ea typeface="Arial"/>
              <a:cs typeface="Arial"/>
              <a:sym typeface="Arial"/>
            </a:endParaRPr>
          </a:p>
        </p:txBody>
      </p:sp>
      <p:sp>
        <p:nvSpPr>
          <p:cNvPr id="389" name="Google Shape;389;g11dce946de0_0_379"/>
          <p:cNvSpPr txBox="1"/>
          <p:nvPr/>
        </p:nvSpPr>
        <p:spPr>
          <a:xfrm>
            <a:off x="5689200" y="4864375"/>
            <a:ext cx="7832100" cy="183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Custom query used by SDN-C AAI Service: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rgbClr val="172B4D"/>
                </a:solidFill>
                <a:highlight>
                  <a:srgbClr val="FFFFFF"/>
                </a:highlight>
                <a:latin typeface="Roboto"/>
                <a:ea typeface="Roboto"/>
                <a:cs typeface="Roboto"/>
                <a:sym typeface="Roboto"/>
              </a:rPr>
              <a:t>Sample custome-query request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&lt;save plugin="org.openecomp.sdnc.sli.aai.AAIService"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resource="custom-query"</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key="format = 'resource'"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force="true"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local-only="false"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pfx="tmp.AnAI-data.vnf"&gt;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&lt;parameter name="start[0]" value="`'network/generic-vnfs?vnf-name=' + $tmp.vnf-name`" /&gt;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&lt;parameter name="start_length" value="1" /&gt;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&lt;parameter name="query" value="query/complex-fromVnf" /&gt; </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&lt;/save&gt;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 </a:t>
            </a:r>
            <a:endParaRPr sz="1400" b="0" i="0" u="none" strike="noStrike" cap="none">
              <a:solidFill>
                <a:srgbClr val="000000"/>
              </a:solidFill>
              <a:latin typeface="Arial"/>
              <a:ea typeface="Arial"/>
              <a:cs typeface="Arial"/>
              <a:sym typeface="Arial"/>
            </a:endParaRPr>
          </a:p>
        </p:txBody>
      </p:sp>
      <p:sp>
        <p:nvSpPr>
          <p:cNvPr id="390" name="Google Shape;390;g11dce946de0_0_379"/>
          <p:cNvSpPr txBox="1"/>
          <p:nvPr/>
        </p:nvSpPr>
        <p:spPr>
          <a:xfrm>
            <a:off x="157050" y="1151725"/>
            <a:ext cx="4764000" cy="136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Custom query example:</a:t>
            </a:r>
            <a:r>
              <a:rPr lang="en-US" sz="1050" b="0" i="0" u="none" strike="noStrike" cap="none">
                <a:solidFill>
                  <a:srgbClr val="172B4D"/>
                </a:solidFill>
                <a:highlight>
                  <a:srgbClr val="FFFFFF"/>
                </a:highlight>
                <a:latin typeface="Roboto"/>
                <a:ea typeface="Roboto"/>
                <a:cs typeface="Roboto"/>
                <a:sym typeface="Roboto"/>
              </a:rPr>
              <a:t> To execute a custom query, a client will perform a PUT on the query API and include a payload indicating the starting node and the query to be run.</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query </a:t>
            </a:r>
            <a:r>
              <a:rPr lang="en-US" sz="1050" b="0" i="0" u="none" strike="noStrike" cap="none">
                <a:solidFill>
                  <a:srgbClr val="172B4D"/>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genericVnfs-fromPserver</a:t>
            </a:r>
            <a:r>
              <a:rPr lang="en-US" sz="2100" b="0" i="0" u="none" strike="noStrike" cap="none">
                <a:solidFill>
                  <a:srgbClr val="172B4D"/>
                </a:solidFill>
                <a:highlight>
                  <a:srgbClr val="FFFFFF"/>
                </a:highlight>
                <a:latin typeface="Roboto"/>
                <a:ea typeface="Roboto"/>
                <a:cs typeface="Roboto"/>
                <a:sym typeface="Roboto"/>
              </a:rPr>
              <a:t> </a:t>
            </a:r>
            <a:r>
              <a:rPr lang="en-US" sz="1050" b="0" i="0" u="none" strike="noStrike" cap="none">
                <a:solidFill>
                  <a:srgbClr val="172B4D"/>
                </a:solidFill>
                <a:highlight>
                  <a:srgbClr val="FFFFFF"/>
                </a:highlight>
                <a:latin typeface="Roboto"/>
                <a:ea typeface="Roboto"/>
                <a:cs typeface="Roboto"/>
                <a:sym typeface="Roboto"/>
              </a:rPr>
              <a:t>allows a client to provide A&amp;AI with a pserver hostname and retrieve the generic-vnfs related to it.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25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Input: pserver, Output: generic-vnfs</a:t>
            </a:r>
            <a:endParaRPr sz="1400" b="0" i="0" u="none" strike="noStrike" cap="none">
              <a:solidFill>
                <a:srgbClr val="000000"/>
              </a:solidFill>
              <a:latin typeface="Arial"/>
              <a:ea typeface="Arial"/>
              <a:cs typeface="Arial"/>
              <a:sym typeface="Arial"/>
            </a:endParaRPr>
          </a:p>
        </p:txBody>
      </p:sp>
      <p:sp>
        <p:nvSpPr>
          <p:cNvPr id="391" name="Google Shape;391;g11dce946de0_0_379"/>
          <p:cNvSpPr txBox="1"/>
          <p:nvPr/>
        </p:nvSpPr>
        <p:spPr>
          <a:xfrm>
            <a:off x="317600" y="2842275"/>
            <a:ext cx="5863200" cy="929700"/>
          </a:xfrm>
          <a:prstGeom prst="rect">
            <a:avLst/>
          </a:prstGeom>
          <a:noFill/>
          <a:ln>
            <a:noFill/>
          </a:ln>
        </p:spPr>
        <p:txBody>
          <a:bodyPr spcFirstLastPara="1" wrap="square" lIns="91425" tIns="91425" rIns="91425" bIns="91425" anchor="t" anchorCtr="0">
            <a:spAutoFit/>
          </a:bodyPr>
          <a:lstStyle/>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API payload:</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"start":["cloud-infrastructure/pservers?hostname={hostname}"],</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"query":"query/genericVnfs-fromPserver?nfNamingCode={nf-naming-code}"</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a:t>
            </a:r>
            <a:endParaRPr sz="750" b="0" i="0" u="none" strike="noStrike" cap="none">
              <a:solidFill>
                <a:srgbClr val="333333"/>
              </a:solidFill>
              <a:highlight>
                <a:srgbClr val="FFFFFF"/>
              </a:highlight>
              <a:latin typeface="Courier New"/>
              <a:ea typeface="Courier New"/>
              <a:cs typeface="Courier New"/>
              <a:sym typeface="Courier New"/>
            </a:endParaRPr>
          </a:p>
        </p:txBody>
      </p:sp>
      <p:pic>
        <p:nvPicPr>
          <p:cNvPr id="392" name="Google Shape;392;g11dce946de0_0_379"/>
          <p:cNvPicPr preferRelativeResize="0"/>
          <p:nvPr/>
        </p:nvPicPr>
        <p:blipFill rotWithShape="1">
          <a:blip r:embed="rId6">
            <a:alphaModFix/>
          </a:blip>
          <a:srcRect/>
          <a:stretch/>
        </p:blipFill>
        <p:spPr>
          <a:xfrm>
            <a:off x="870874" y="3613400"/>
            <a:ext cx="3824506" cy="3244600"/>
          </a:xfrm>
          <a:prstGeom prst="rect">
            <a:avLst/>
          </a:prstGeom>
          <a:noFill/>
          <a:ln>
            <a:noFill/>
          </a:ln>
        </p:spPr>
      </p:pic>
      <p:sp>
        <p:nvSpPr>
          <p:cNvPr id="393" name="Google Shape;393;g11dce946de0_0_379"/>
          <p:cNvSpPr txBox="1"/>
          <p:nvPr/>
        </p:nvSpPr>
        <p:spPr>
          <a:xfrm>
            <a:off x="152400" y="2667000"/>
            <a:ext cx="4602900" cy="323100"/>
          </a:xfrm>
          <a:prstGeom prst="rect">
            <a:avLst/>
          </a:prstGeom>
          <a:noFill/>
          <a:ln>
            <a:noFill/>
          </a:ln>
        </p:spPr>
        <p:txBody>
          <a:bodyPr spcFirstLastPara="1" wrap="square" lIns="91425" tIns="91425" rIns="91425" bIns="91425" anchor="t" anchorCtr="0">
            <a:spAutoFit/>
          </a:bodyPr>
          <a:lstStyle/>
          <a:p>
            <a:pPr marL="114300" marR="114300" lvl="0" indent="0" algn="l" rtl="0">
              <a:lnSpc>
                <a:spcPct val="140000"/>
              </a:lnSpc>
              <a:spcBef>
                <a:spcPts val="0"/>
              </a:spcBef>
              <a:spcAft>
                <a:spcPts val="0"/>
              </a:spcAft>
              <a:buClr>
                <a:srgbClr val="000000"/>
              </a:buClr>
              <a:buSzPts val="900"/>
              <a:buFont typeface="Arial"/>
              <a:buNone/>
            </a:pPr>
            <a:r>
              <a:rPr lang="en-US" sz="900" b="0" i="0" u="none" strike="noStrike" cap="none">
                <a:solidFill>
                  <a:srgbClr val="404040"/>
                </a:solidFill>
                <a:latin typeface="Courier New"/>
                <a:ea typeface="Courier New"/>
                <a:cs typeface="Courier New"/>
                <a:sym typeface="Courier New"/>
              </a:rPr>
              <a:t>Custom Query API: PUT /aai/v26/query?format=resource</a:t>
            </a:r>
            <a:endParaRPr sz="900" b="0" i="0" u="none" strike="noStrike" cap="none">
              <a:solidFill>
                <a:srgbClr val="404040"/>
              </a:solidFill>
              <a:latin typeface="Courier New"/>
              <a:ea typeface="Courier New"/>
              <a:cs typeface="Courier New"/>
              <a:sym typeface="Courier New"/>
            </a:endParaRPr>
          </a:p>
        </p:txBody>
      </p:sp>
      <p:sp>
        <p:nvSpPr>
          <p:cNvPr id="394" name="Google Shape;394;g11dce946de0_0_379"/>
          <p:cNvSpPr txBox="1"/>
          <p:nvPr/>
        </p:nvSpPr>
        <p:spPr>
          <a:xfrm>
            <a:off x="347275" y="3652950"/>
            <a:ext cx="50256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Arial"/>
                <a:ea typeface="Arial"/>
                <a:cs typeface="Arial"/>
                <a:sym typeface="Arial"/>
              </a:rPr>
              <a:t>Output</a:t>
            </a:r>
            <a:endParaRPr sz="900" b="0" i="0" u="none" strike="noStrike" cap="none">
              <a:solidFill>
                <a:schemeClr val="dk2"/>
              </a:solidFill>
              <a:latin typeface="Arial"/>
              <a:ea typeface="Arial"/>
              <a:cs typeface="Arial"/>
              <a:sym typeface="Arial"/>
            </a:endParaRPr>
          </a:p>
        </p:txBody>
      </p:sp>
      <p:sp>
        <p:nvSpPr>
          <p:cNvPr id="395" name="Google Shape;395;g11dce946de0_0_379"/>
          <p:cNvSpPr txBox="1"/>
          <p:nvPr/>
        </p:nvSpPr>
        <p:spPr>
          <a:xfrm>
            <a:off x="5505600" y="1147650"/>
            <a:ext cx="5645100" cy="250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DSL query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To execute a DSL query, a client will perform a PUT on the dsl endpoint and include a payload that includes the dsl query to be run</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Example:</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Starting with a customer object, traverse through service-subscriptions and service-instances, and traverse any edges to connector objects. Store the connectors and any connected virtual data centers and their generic vnfs, and return the set.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 "dsl" : " customer('global-customer-id','8310000058863-16102016-aai1539') &gt; service-subscription &gt; service-instance &gt; connector* &gt; virtual-data-center* &gt; generic-vnf* "</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rgbClr val="172B4D"/>
                </a:solidFill>
                <a:highlight>
                  <a:srgbClr val="FFFFFF"/>
                </a:highlight>
                <a:latin typeface="Roboto"/>
                <a:ea typeface="Roboto"/>
                <a:cs typeface="Roboto"/>
                <a:sym typeface="Roboto"/>
              </a:rPr>
              <a:t> } </a:t>
            </a:r>
            <a:endParaRPr sz="1050" b="0" i="0" u="none" strike="noStrike" cap="none">
              <a:solidFill>
                <a:srgbClr val="172B4D"/>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 </a:t>
            </a:r>
            <a:endParaRPr sz="1050" b="0" i="0" u="none" strike="noStrike" cap="none">
              <a:solidFill>
                <a:srgbClr val="172B4D"/>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24170a4491_0_0"/>
          <p:cNvSpPr txBox="1"/>
          <p:nvPr/>
        </p:nvSpPr>
        <p:spPr>
          <a:xfrm>
            <a:off x="315000" y="198000"/>
            <a:ext cx="43437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Installation</a:t>
            </a:r>
            <a:endParaRPr sz="3600" b="0" i="0" u="none" strike="noStrike" cap="none">
              <a:solidFill>
                <a:srgbClr val="000000"/>
              </a:solidFill>
              <a:latin typeface="Calibri"/>
              <a:ea typeface="Calibri"/>
              <a:cs typeface="Calibri"/>
              <a:sym typeface="Calibri"/>
            </a:endParaRPr>
          </a:p>
        </p:txBody>
      </p:sp>
      <p:sp>
        <p:nvSpPr>
          <p:cNvPr id="402" name="Google Shape;402;g124170a4491_0_0"/>
          <p:cNvSpPr txBox="1"/>
          <p:nvPr/>
        </p:nvSpPr>
        <p:spPr>
          <a:xfrm>
            <a:off x="111150" y="1002000"/>
            <a:ext cx="11761200" cy="537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Development Environment Setup</a:t>
            </a:r>
            <a:r>
              <a:rPr lang="en-US" sz="1400" b="0" i="0" u="none" strike="noStrike" cap="none">
                <a:solidFill>
                  <a:srgbClr val="000000"/>
                </a:solidFill>
                <a:latin typeface="Arial"/>
                <a:ea typeface="Arial"/>
                <a:cs typeface="Arial"/>
                <a:sym typeface="Arial"/>
              </a:rPr>
              <a:t>: </a:t>
            </a:r>
            <a:r>
              <a:rPr lang="en-US" sz="1050" b="0" i="0" u="none" strike="noStrike" cap="none">
                <a:solidFill>
                  <a:srgbClr val="172B4D"/>
                </a:solidFill>
                <a:highlight>
                  <a:schemeClr val="lt1"/>
                </a:highlight>
                <a:latin typeface="Roboto"/>
                <a:ea typeface="Roboto"/>
                <a:cs typeface="Roboto"/>
                <a:sym typeface="Roboto"/>
              </a:rPr>
              <a:t>https://docs.onap.org/projects/onap-aai-aai-common/en/latest/platform/Getting%20Started/AAI_Developer_Environment_Setup.html</a:t>
            </a:r>
            <a:endParaRPr sz="14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Install single node janusgraph: </a:t>
            </a:r>
            <a:r>
              <a:rPr lang="en-US" sz="1050" b="0" i="0" u="none" strike="noStrike" cap="none">
                <a:solidFill>
                  <a:srgbClr val="172B4D"/>
                </a:solidFill>
                <a:highlight>
                  <a:srgbClr val="FFFFFF"/>
                </a:highlight>
                <a:latin typeface="Roboto"/>
                <a:ea typeface="Roboto"/>
                <a:cs typeface="Roboto"/>
                <a:sym typeface="Roboto"/>
              </a:rPr>
              <a:t>This will start cassandra, elasticsearch and gremlin server(including janusgraph) process</a:t>
            </a:r>
            <a:endParaRPr sz="1100" b="0" i="0" u="none" strike="noStrike" cap="none">
              <a:solidFill>
                <a:schemeClr val="dk1"/>
              </a:solidFill>
              <a:latin typeface="Arial"/>
              <a:ea typeface="Arial"/>
              <a:cs typeface="Arial"/>
              <a:sym typeface="Arial"/>
            </a:endParaRPr>
          </a:p>
          <a:p>
            <a:pPr marL="457200" marR="0" lvl="0" indent="-295275" algn="l" rtl="0">
              <a:lnSpc>
                <a:spcPct val="115000"/>
              </a:lnSpc>
              <a:spcBef>
                <a:spcPts val="0"/>
              </a:spcBef>
              <a:spcAft>
                <a:spcPts val="0"/>
              </a:spcAft>
              <a:buClr>
                <a:srgbClr val="172B4D"/>
              </a:buClr>
              <a:buSzPts val="1050"/>
              <a:buFont typeface="Roboto"/>
              <a:buAutoNum type="arabicPeriod"/>
            </a:pPr>
            <a:r>
              <a:rPr lang="en-US" sz="1050" b="0" i="0" u="none" strike="noStrike" cap="none">
                <a:solidFill>
                  <a:srgbClr val="172B4D"/>
                </a:solidFill>
                <a:highlight>
                  <a:srgbClr val="FFFFFF"/>
                </a:highlight>
                <a:latin typeface="Roboto"/>
                <a:ea typeface="Roboto"/>
                <a:cs typeface="Roboto"/>
                <a:sym typeface="Roboto"/>
              </a:rPr>
              <a:t>Install haproxy</a:t>
            </a:r>
            <a:endParaRPr sz="1050" b="0" i="0" u="none" strike="noStrike" cap="none">
              <a:solidFill>
                <a:srgbClr val="172B4D"/>
              </a:solidFill>
              <a:highlight>
                <a:srgbClr val="FFFFFF"/>
              </a:highlight>
              <a:latin typeface="Roboto"/>
              <a:ea typeface="Roboto"/>
              <a:cs typeface="Roboto"/>
              <a:sym typeface="Roboto"/>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This will install HaProxy which act as gateway and listen on 8443.</a:t>
            </a:r>
            <a:endParaRPr sz="9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Now All request can be made to 8443 and it will redirect to aai</a:t>
            </a:r>
            <a:endParaRPr sz="1050" b="0" i="0" u="none" strike="noStrike" cap="none">
              <a:solidFill>
                <a:srgbClr val="31708F"/>
              </a:solidFill>
              <a:highlight>
                <a:srgbClr val="FFFFFF"/>
              </a:highlight>
              <a:latin typeface="Roboto"/>
              <a:ea typeface="Roboto"/>
              <a:cs typeface="Roboto"/>
              <a:sym typeface="Roboto"/>
            </a:endParaRPr>
          </a:p>
          <a:p>
            <a:pPr marL="457200" marR="0" lvl="0" indent="-295275" algn="l" rtl="0">
              <a:lnSpc>
                <a:spcPct val="115000"/>
              </a:lnSpc>
              <a:spcBef>
                <a:spcPts val="0"/>
              </a:spcBef>
              <a:spcAft>
                <a:spcPts val="0"/>
              </a:spcAft>
              <a:buClr>
                <a:srgbClr val="172B4D"/>
              </a:buClr>
              <a:buSzPts val="1050"/>
              <a:buFont typeface="Roboto"/>
              <a:buAutoNum type="arabicPeriod"/>
            </a:pPr>
            <a:r>
              <a:rPr lang="en-US" sz="1050" b="0" i="0" u="none" strike="noStrike" cap="none">
                <a:solidFill>
                  <a:srgbClr val="172B4D"/>
                </a:solidFill>
                <a:highlight>
                  <a:srgbClr val="FFFFFF"/>
                </a:highlight>
                <a:latin typeface="Roboto"/>
                <a:ea typeface="Roboto"/>
                <a:cs typeface="Roboto"/>
                <a:sym typeface="Roboto"/>
              </a:rPr>
              <a:t>Download AAI below services code: </a:t>
            </a:r>
            <a:r>
              <a:rPr lang="en-US" sz="900" b="1" i="0" u="none" strike="noStrike" cap="none">
                <a:solidFill>
                  <a:srgbClr val="404040"/>
                </a:solidFill>
                <a:latin typeface="Courier New"/>
                <a:ea typeface="Courier New"/>
                <a:cs typeface="Courier New"/>
                <a:sym typeface="Courier New"/>
              </a:rPr>
              <a:t>aai-common schema-service resources traversal graphadmin logging-service</a:t>
            </a:r>
            <a:endParaRPr sz="900" b="1" i="0" u="none" strike="noStrike" cap="none">
              <a:solidFill>
                <a:srgbClr val="404040"/>
              </a:solidFill>
              <a:latin typeface="Courier New"/>
              <a:ea typeface="Courier New"/>
              <a:cs typeface="Courier New"/>
              <a:sym typeface="Courier New"/>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Janus setup config to services: update config to resource, traversal and graphadmin in properties files</a:t>
            </a:r>
            <a:endParaRPr sz="11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storage.backend=cassandra</a:t>
            </a:r>
            <a:endParaRPr sz="9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storage.hostname=localhost</a:t>
            </a:r>
            <a:endParaRPr sz="9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storage.cassandra.keyspace=onap</a:t>
            </a:r>
            <a:endParaRPr sz="900" b="0" i="0" u="none" strike="noStrike" cap="none">
              <a:solidFill>
                <a:schemeClr val="dk1"/>
              </a:solidFill>
              <a:latin typeface="Arial"/>
              <a:ea typeface="Arial"/>
              <a:cs typeface="Arial"/>
              <a:sym typeface="Arial"/>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Build all above modules</a:t>
            </a:r>
            <a:endParaRPr sz="1100" b="0" i="0" u="none" strike="noStrike" cap="none">
              <a:solidFill>
                <a:schemeClr val="dk1"/>
              </a:solidFill>
              <a:latin typeface="Arial"/>
              <a:ea typeface="Arial"/>
              <a:cs typeface="Arial"/>
              <a:sym typeface="Arial"/>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Install the schema: Run graphadmin genteaster on the local instance which commit schema to db..</a:t>
            </a:r>
            <a:endParaRPr sz="1100" b="0" i="0" u="none" strike="noStrike" cap="none">
              <a:solidFill>
                <a:schemeClr val="dk1"/>
              </a:solidFill>
              <a:latin typeface="Arial"/>
              <a:ea typeface="Arial"/>
              <a:cs typeface="Arial"/>
              <a:sym typeface="Arial"/>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start Resource, traversal and graphadmin services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OOM based Setup</a:t>
            </a:r>
            <a:r>
              <a:rPr lang="en-US" sz="1400" b="0" i="0" u="none" strike="noStrike" cap="none">
                <a:solidFill>
                  <a:srgbClr val="000000"/>
                </a:solidFill>
                <a:latin typeface="Arial"/>
                <a:ea typeface="Arial"/>
                <a:cs typeface="Arial"/>
                <a:sym typeface="Arial"/>
              </a:rPr>
              <a:t>: </a:t>
            </a:r>
            <a:r>
              <a:rPr lang="en-US" sz="1050" b="0" i="0" u="none" strike="noStrike" cap="none">
                <a:solidFill>
                  <a:srgbClr val="172B4D"/>
                </a:solidFill>
                <a:highlight>
                  <a:schemeClr val="lt1"/>
                </a:highlight>
                <a:latin typeface="Roboto"/>
                <a:ea typeface="Roboto"/>
                <a:cs typeface="Roboto"/>
                <a:sym typeface="Roboto"/>
              </a:rPr>
              <a:t>https://wiki.onap.org/pages/viewpage.action?pageId=35522241</a:t>
            </a:r>
            <a:endParaRPr sz="1050" b="0" i="0" u="none" strike="noStrike" cap="none">
              <a:solidFill>
                <a:srgbClr val="172B4D"/>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Troubleshooting:</a:t>
            </a: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Arial"/>
                <a:ea typeface="Arial"/>
                <a:cs typeface="Arial"/>
                <a:sym typeface="Arial"/>
              </a:rPr>
              <a:t>To verify that Janusgraph installed successfully, run below script which is part of janusgrah tar pkg.</a:t>
            </a:r>
            <a:endParaRPr sz="1400" b="0" i="0" u="none" strike="noStrike" cap="none">
              <a:solidFill>
                <a:srgbClr val="000000"/>
              </a:solidFill>
              <a:latin typeface="Arial"/>
              <a:ea typeface="Arial"/>
              <a:cs typeface="Arial"/>
              <a:sym typeface="Arial"/>
            </a:endParaRPr>
          </a:p>
          <a:p>
            <a:pPr marL="114300" marR="114300" lvl="0" indent="0" algn="l" rtl="0">
              <a:lnSpc>
                <a:spcPct val="140000"/>
              </a:lnSpc>
              <a:spcBef>
                <a:spcPts val="0"/>
              </a:spcBef>
              <a:spcAft>
                <a:spcPts val="0"/>
              </a:spcAft>
              <a:buClr>
                <a:schemeClr val="dk1"/>
              </a:buClr>
              <a:buSzPts val="1100"/>
              <a:buFont typeface="Arial"/>
              <a:buNone/>
            </a:pPr>
            <a:r>
              <a:rPr lang="en-US" sz="900" b="0" i="0" u="none" strike="noStrike" cap="none">
                <a:solidFill>
                  <a:srgbClr val="404040"/>
                </a:solidFill>
                <a:latin typeface="Courier New"/>
                <a:ea typeface="Courier New"/>
                <a:cs typeface="Courier New"/>
                <a:sym typeface="Courier New"/>
              </a:rPr>
              <a:t>./bin/janusgraph.sh status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Arial"/>
                <a:ea typeface="Arial"/>
                <a:cs typeface="Arial"/>
                <a:sym typeface="Arial"/>
              </a:rPr>
              <a:t>The output should looks like this: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404040"/>
                </a:solidFill>
                <a:latin typeface="Courier New"/>
                <a:ea typeface="Courier New"/>
                <a:cs typeface="Courier New"/>
                <a:sym typeface="Courier New"/>
              </a:rPr>
              <a:t>Gremlin-Server </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org.apache.tinkerpop.gremlin.server.GremlinServer</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 is running with pid </a:t>
            </a:r>
            <a:r>
              <a:rPr lang="en-US" sz="900" b="0" i="0" u="none" strike="noStrike" cap="none">
                <a:solidFill>
                  <a:srgbClr val="208050"/>
                </a:solidFill>
                <a:latin typeface="Courier New"/>
                <a:ea typeface="Courier New"/>
                <a:cs typeface="Courier New"/>
                <a:sym typeface="Courier New"/>
              </a:rPr>
              <a:t>9835</a:t>
            </a:r>
            <a:endParaRPr sz="900" b="0" i="0" u="none" strike="noStrike" cap="none">
              <a:solidFill>
                <a:srgbClr val="40404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404040"/>
                </a:solidFill>
                <a:latin typeface="Courier New"/>
                <a:ea typeface="Courier New"/>
                <a:cs typeface="Courier New"/>
                <a:sym typeface="Courier New"/>
              </a:rPr>
              <a:t>Elasticsearch </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org.elasticsearch.bootstrap.Elasticsearch</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 is running with pid </a:t>
            </a:r>
            <a:r>
              <a:rPr lang="en-US" sz="900" b="0" i="0" u="none" strike="noStrike" cap="none">
                <a:solidFill>
                  <a:srgbClr val="208050"/>
                </a:solidFill>
                <a:latin typeface="Courier New"/>
                <a:ea typeface="Courier New"/>
                <a:cs typeface="Courier New"/>
                <a:sym typeface="Courier New"/>
              </a:rPr>
              <a:t>9567</a:t>
            </a:r>
            <a:endParaRPr sz="900" b="0" i="0" u="none" strike="noStrike" cap="none">
              <a:solidFill>
                <a:srgbClr val="404040"/>
              </a:solidFill>
              <a:latin typeface="Courier New"/>
              <a:ea typeface="Courier New"/>
              <a:cs typeface="Courier New"/>
              <a:sym typeface="Courier New"/>
            </a:endParaRPr>
          </a:p>
          <a:p>
            <a:pPr marL="0" marR="114300" lvl="0" indent="0" algn="l" rtl="0">
              <a:lnSpc>
                <a:spcPct val="140000"/>
              </a:lnSpc>
              <a:spcBef>
                <a:spcPts val="0"/>
              </a:spcBef>
              <a:spcAft>
                <a:spcPts val="0"/>
              </a:spcAft>
              <a:buClr>
                <a:schemeClr val="dk1"/>
              </a:buClr>
              <a:buSzPts val="1100"/>
              <a:buFont typeface="Arial"/>
              <a:buNone/>
            </a:pPr>
            <a:r>
              <a:rPr lang="en-US" sz="900" b="0" i="0" u="none" strike="noStrike" cap="none">
                <a:solidFill>
                  <a:srgbClr val="404040"/>
                </a:solidFill>
                <a:latin typeface="Courier New"/>
                <a:ea typeface="Courier New"/>
                <a:cs typeface="Courier New"/>
                <a:sym typeface="Courier New"/>
              </a:rPr>
              <a:t>Cassandra </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org.apache.cassandra.service.CassandraDaemon</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 is running with pid </a:t>
            </a:r>
            <a:r>
              <a:rPr lang="en-US" sz="900" b="0" i="0" u="none" strike="noStrike" cap="none">
                <a:solidFill>
                  <a:srgbClr val="208050"/>
                </a:solidFill>
                <a:latin typeface="Courier New"/>
                <a:ea typeface="Courier New"/>
                <a:cs typeface="Courier New"/>
                <a:sym typeface="Courier New"/>
              </a:rPr>
              <a:t>9207</a:t>
            </a:r>
            <a:endParaRPr sz="900" b="0" i="0" u="none" strike="noStrike" cap="none">
              <a:solidFill>
                <a:srgbClr val="20805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Swagger: </a:t>
            </a:r>
            <a:r>
              <a:rPr lang="en-US" sz="1050" b="0" i="0" u="none" strike="noStrike" cap="none">
                <a:solidFill>
                  <a:srgbClr val="172B4D"/>
                </a:solidFill>
                <a:highlight>
                  <a:schemeClr val="lt1"/>
                </a:highlight>
                <a:latin typeface="Roboto"/>
                <a:ea typeface="Roboto"/>
                <a:cs typeface="Roboto"/>
                <a:sym typeface="Roboto"/>
              </a:rPr>
              <a:t>https://wiki.onap.org/display/DW/AAI+REST+API+Documentation+-+Jakarta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Logs:</a:t>
            </a:r>
            <a:r>
              <a:rPr lang="en-US" sz="1400" b="0" i="0" u="none" strike="noStrike" cap="none">
                <a:solidFill>
                  <a:srgbClr val="000000"/>
                </a:solidFill>
                <a:latin typeface="Arial"/>
                <a:ea typeface="Arial"/>
                <a:cs typeface="Arial"/>
                <a:sym typeface="Arial"/>
              </a:rPr>
              <a:t> </a:t>
            </a:r>
            <a:r>
              <a:rPr lang="en-US" sz="900" b="0" i="0" u="none" strike="noStrike" cap="none">
                <a:solidFill>
                  <a:srgbClr val="404040"/>
                </a:solidFill>
                <a:latin typeface="Courier New"/>
                <a:ea typeface="Courier New"/>
                <a:cs typeface="Courier New"/>
                <a:sym typeface="Courier New"/>
              </a:rPr>
              <a:t>check logs for schema is committed successfully in file </a:t>
            </a:r>
            <a:r>
              <a:rPr lang="en-US" sz="900" b="1" i="0" u="none" strike="noStrike" cap="none">
                <a:solidFill>
                  <a:srgbClr val="404040"/>
                </a:solidFill>
                <a:latin typeface="Courier New"/>
                <a:ea typeface="Courier New"/>
                <a:cs typeface="Courier New"/>
                <a:sym typeface="Courier New"/>
              </a:rPr>
              <a:t>graphadmin/logs/createschema/metrics.log</a:t>
            </a:r>
            <a:r>
              <a:rPr lang="en-US" sz="900" b="0" i="0" u="none" strike="noStrike" cap="none">
                <a:solidFill>
                  <a:srgbClr val="404040"/>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403" name="Google Shape;403;g124170a4491_0_0"/>
          <p:cNvSpPr txBox="1"/>
          <p:nvPr/>
        </p:nvSpPr>
        <p:spPr>
          <a:xfrm>
            <a:off x="7677875" y="152400"/>
            <a:ext cx="44958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https://docs.onap.org/projects/onap-aai-aai-common/en/latest/platform/Getting%20Started/AAI_Developer_Environment_Setup.html</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21d1ba95ae_1_17"/>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Demo</a:t>
            </a:r>
            <a:endParaRPr sz="3600" b="0" i="0" u="none" strike="noStrike" cap="none">
              <a:solidFill>
                <a:srgbClr val="000000"/>
              </a:solidFill>
              <a:latin typeface="Calibri"/>
              <a:ea typeface="Calibri"/>
              <a:cs typeface="Calibri"/>
              <a:sym typeface="Calibri"/>
            </a:endParaRPr>
          </a:p>
        </p:txBody>
      </p:sp>
      <p:sp>
        <p:nvSpPr>
          <p:cNvPr id="410" name="Google Shape;410;g121d1ba95ae_1_17"/>
          <p:cNvSpPr txBox="1"/>
          <p:nvPr/>
        </p:nvSpPr>
        <p:spPr>
          <a:xfrm>
            <a:off x="8077200" y="152400"/>
            <a:ext cx="4047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https://wiki.onap.org/display/DW/AAI+Tutorial-Making+and+Testing+a+Schema+Change+-+Dublin</a:t>
            </a:r>
            <a:endParaRPr sz="1100" b="0" i="0" u="none" strike="noStrike" cap="none">
              <a:solidFill>
                <a:schemeClr val="lt1"/>
              </a:solidFill>
              <a:latin typeface="Arial"/>
              <a:ea typeface="Arial"/>
              <a:cs typeface="Arial"/>
              <a:sym typeface="Arial"/>
            </a:endParaRPr>
          </a:p>
        </p:txBody>
      </p:sp>
      <p:sp>
        <p:nvSpPr>
          <p:cNvPr id="411" name="Google Shape;411;g121d1ba95ae_1_17"/>
          <p:cNvSpPr txBox="1"/>
          <p:nvPr/>
        </p:nvSpPr>
        <p:spPr>
          <a:xfrm>
            <a:off x="88700" y="1060125"/>
            <a:ext cx="910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DEMO setup: </a:t>
            </a:r>
            <a:r>
              <a:rPr lang="en-US" sz="1100" b="0" i="0" u="none" strike="noStrike" cap="none">
                <a:solidFill>
                  <a:srgbClr val="000000"/>
                </a:solidFill>
                <a:latin typeface="Arial"/>
                <a:ea typeface="Arial"/>
                <a:cs typeface="Arial"/>
                <a:sym typeface="Arial"/>
              </a:rPr>
              <a:t>https://wiki.onap.org/display/DW/AAI+Tutorial-Making+and+Testing+a+Schema+Change+-+Dublin</a:t>
            </a:r>
            <a:endParaRPr sz="1100" b="0" i="0" u="none" strike="noStrike" cap="none">
              <a:solidFill>
                <a:srgbClr val="000000"/>
              </a:solidFill>
              <a:latin typeface="Arial"/>
              <a:ea typeface="Arial"/>
              <a:cs typeface="Arial"/>
              <a:sym typeface="Arial"/>
            </a:endParaRPr>
          </a:p>
        </p:txBody>
      </p:sp>
      <p:sp>
        <p:nvSpPr>
          <p:cNvPr id="412" name="Google Shape;412;g121d1ba95ae_1_17"/>
          <p:cNvSpPr txBox="1"/>
          <p:nvPr/>
        </p:nvSpPr>
        <p:spPr>
          <a:xfrm>
            <a:off x="88700" y="5059100"/>
            <a:ext cx="7284300" cy="177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TroubleShoot: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If resource service getting below issue, then restart resource service again.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Postman: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https://wiki.onap.org/download/attachments/58230112/New-Widget%20Example.postman_collection.json?version=1&amp;modificationDate=1550621736000&amp;api=v2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g121d1ba95ae_1_17"/>
          <p:cNvSpPr/>
          <p:nvPr/>
        </p:nvSpPr>
        <p:spPr>
          <a:xfrm>
            <a:off x="7233350" y="1699150"/>
            <a:ext cx="4926000" cy="22602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121d1ba95ae_1_17"/>
          <p:cNvSpPr/>
          <p:nvPr/>
        </p:nvSpPr>
        <p:spPr>
          <a:xfrm>
            <a:off x="7411875" y="2232650"/>
            <a:ext cx="950700" cy="659700"/>
          </a:xfrm>
          <a:prstGeom prst="rect">
            <a:avLst/>
          </a:prstGeom>
          <a:solidFill>
            <a:srgbClr val="CC99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Schema mS</a:t>
            </a:r>
            <a:endParaRPr sz="1000" b="0" i="0" u="none" strike="noStrike" cap="none">
              <a:solidFill>
                <a:schemeClr val="lt1"/>
              </a:solidFill>
              <a:latin typeface="Arial"/>
              <a:ea typeface="Arial"/>
              <a:cs typeface="Arial"/>
              <a:sym typeface="Arial"/>
            </a:endParaRPr>
          </a:p>
        </p:txBody>
      </p:sp>
      <p:sp>
        <p:nvSpPr>
          <p:cNvPr id="415" name="Google Shape;415;g121d1ba95ae_1_17"/>
          <p:cNvSpPr/>
          <p:nvPr/>
        </p:nvSpPr>
        <p:spPr>
          <a:xfrm>
            <a:off x="8631075" y="2232650"/>
            <a:ext cx="950700" cy="659700"/>
          </a:xfrm>
          <a:prstGeom prst="rect">
            <a:avLst/>
          </a:prstGeom>
          <a:solidFill>
            <a:srgbClr val="CC99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Resource mS</a:t>
            </a:r>
            <a:endParaRPr sz="1000" b="0" i="0" u="none" strike="noStrike" cap="none">
              <a:solidFill>
                <a:schemeClr val="lt1"/>
              </a:solidFill>
              <a:latin typeface="Arial"/>
              <a:ea typeface="Arial"/>
              <a:cs typeface="Arial"/>
              <a:sym typeface="Arial"/>
            </a:endParaRPr>
          </a:p>
        </p:txBody>
      </p:sp>
      <p:sp>
        <p:nvSpPr>
          <p:cNvPr id="416" name="Google Shape;416;g121d1ba95ae_1_17"/>
          <p:cNvSpPr/>
          <p:nvPr/>
        </p:nvSpPr>
        <p:spPr>
          <a:xfrm>
            <a:off x="9850275" y="2232650"/>
            <a:ext cx="950700" cy="659700"/>
          </a:xfrm>
          <a:prstGeom prst="rect">
            <a:avLst/>
          </a:prstGeom>
          <a:solidFill>
            <a:srgbClr val="CC99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Graphadmin mS</a:t>
            </a:r>
            <a:endParaRPr sz="1000" b="0" i="0" u="none" strike="noStrike" cap="none">
              <a:solidFill>
                <a:schemeClr val="lt1"/>
              </a:solidFill>
              <a:latin typeface="Arial"/>
              <a:ea typeface="Arial"/>
              <a:cs typeface="Arial"/>
              <a:sym typeface="Arial"/>
            </a:endParaRPr>
          </a:p>
        </p:txBody>
      </p:sp>
      <p:sp>
        <p:nvSpPr>
          <p:cNvPr id="417" name="Google Shape;417;g121d1ba95ae_1_17"/>
          <p:cNvSpPr/>
          <p:nvPr/>
        </p:nvSpPr>
        <p:spPr>
          <a:xfrm>
            <a:off x="11069475" y="2232650"/>
            <a:ext cx="950700" cy="659700"/>
          </a:xfrm>
          <a:prstGeom prst="rect">
            <a:avLst/>
          </a:prstGeom>
          <a:solidFill>
            <a:srgbClr val="CC99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Traversal mS</a:t>
            </a:r>
            <a:endParaRPr sz="1000" b="0" i="0" u="none" strike="noStrike" cap="none">
              <a:solidFill>
                <a:schemeClr val="lt1"/>
              </a:solidFill>
              <a:latin typeface="Arial"/>
              <a:ea typeface="Arial"/>
              <a:cs typeface="Arial"/>
              <a:sym typeface="Arial"/>
            </a:endParaRPr>
          </a:p>
        </p:txBody>
      </p:sp>
      <p:sp>
        <p:nvSpPr>
          <p:cNvPr id="418" name="Google Shape;418;g121d1ba95ae_1_17"/>
          <p:cNvSpPr/>
          <p:nvPr/>
        </p:nvSpPr>
        <p:spPr>
          <a:xfrm>
            <a:off x="8498300" y="3095950"/>
            <a:ext cx="2017625" cy="785725"/>
          </a:xfrm>
          <a:prstGeom prst="flowChartMagneticDisk">
            <a:avLst/>
          </a:prstGeom>
          <a:solidFill>
            <a:srgbClr val="337A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JanusGraph DB</a:t>
            </a:r>
            <a:endParaRPr sz="1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(Cassandra, Elasticsearch,Gremlin server)</a:t>
            </a:r>
            <a:endParaRPr sz="900" b="0" i="0" u="none" strike="noStrike" cap="none">
              <a:solidFill>
                <a:schemeClr val="lt1"/>
              </a:solidFill>
              <a:latin typeface="Arial"/>
              <a:ea typeface="Arial"/>
              <a:cs typeface="Arial"/>
              <a:sym typeface="Arial"/>
            </a:endParaRPr>
          </a:p>
        </p:txBody>
      </p:sp>
      <p:sp>
        <p:nvSpPr>
          <p:cNvPr id="419" name="Google Shape;419;g121d1ba95ae_1_17"/>
          <p:cNvSpPr/>
          <p:nvPr/>
        </p:nvSpPr>
        <p:spPr>
          <a:xfrm>
            <a:off x="8847500" y="1699150"/>
            <a:ext cx="1387200" cy="330000"/>
          </a:xfrm>
          <a:prstGeom prst="rect">
            <a:avLst/>
          </a:prstGeom>
          <a:solidFill>
            <a:schemeClr val="accent2"/>
          </a:solidFill>
          <a:ln w="9525" cap="flat" cmpd="sng">
            <a:solidFill>
              <a:srgbClr val="F08D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HAproxy</a:t>
            </a:r>
            <a:endParaRPr sz="1200" b="0" i="0" u="none" strike="noStrike" cap="none">
              <a:solidFill>
                <a:srgbClr val="000000"/>
              </a:solidFill>
              <a:latin typeface="Arial"/>
              <a:ea typeface="Arial"/>
              <a:cs typeface="Arial"/>
              <a:sym typeface="Arial"/>
            </a:endParaRPr>
          </a:p>
        </p:txBody>
      </p:sp>
      <p:sp>
        <p:nvSpPr>
          <p:cNvPr id="420" name="Google Shape;420;g121d1ba95ae_1_17"/>
          <p:cNvSpPr/>
          <p:nvPr/>
        </p:nvSpPr>
        <p:spPr>
          <a:xfrm>
            <a:off x="6231650" y="2455750"/>
            <a:ext cx="1180200" cy="17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121d1ba95ae_1_17"/>
          <p:cNvSpPr txBox="1"/>
          <p:nvPr/>
        </p:nvSpPr>
        <p:spPr>
          <a:xfrm>
            <a:off x="6127150" y="1837750"/>
            <a:ext cx="1245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Update Schema for new resource and Edge</a:t>
            </a:r>
            <a:endParaRPr sz="1000" b="0" i="0" u="none" strike="noStrike" cap="none">
              <a:solidFill>
                <a:srgbClr val="000000"/>
              </a:solidFill>
              <a:latin typeface="Arial"/>
              <a:ea typeface="Arial"/>
              <a:cs typeface="Arial"/>
              <a:sym typeface="Arial"/>
            </a:endParaRPr>
          </a:p>
        </p:txBody>
      </p:sp>
      <p:cxnSp>
        <p:nvCxnSpPr>
          <p:cNvPr id="422" name="Google Shape;422;g121d1ba95ae_1_17"/>
          <p:cNvCxnSpPr>
            <a:endCxn id="419" idx="0"/>
          </p:cNvCxnSpPr>
          <p:nvPr/>
        </p:nvCxnSpPr>
        <p:spPr>
          <a:xfrm>
            <a:off x="9536000" y="767950"/>
            <a:ext cx="5100" cy="931200"/>
          </a:xfrm>
          <a:prstGeom prst="straightConnector1">
            <a:avLst/>
          </a:prstGeom>
          <a:noFill/>
          <a:ln w="9525" cap="flat" cmpd="sng">
            <a:solidFill>
              <a:schemeClr val="dk2"/>
            </a:solidFill>
            <a:prstDash val="solid"/>
            <a:round/>
            <a:headEnd type="none" w="sm" len="sm"/>
            <a:tailEnd type="triangle" w="med" len="med"/>
          </a:ln>
        </p:spPr>
      </p:cxnSp>
      <p:sp>
        <p:nvSpPr>
          <p:cNvPr id="423" name="Google Shape;423;g121d1ba95ae_1_17"/>
          <p:cNvSpPr txBox="1"/>
          <p:nvPr/>
        </p:nvSpPr>
        <p:spPr>
          <a:xfrm>
            <a:off x="9556150" y="999550"/>
            <a:ext cx="10374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CRUD Operations on new resource</a:t>
            </a:r>
            <a:endParaRPr sz="1000" b="0" i="0" u="none" strike="noStrike" cap="none">
              <a:solidFill>
                <a:srgbClr val="000000"/>
              </a:solidFill>
              <a:latin typeface="Arial"/>
              <a:ea typeface="Arial"/>
              <a:cs typeface="Arial"/>
              <a:sym typeface="Arial"/>
            </a:endParaRPr>
          </a:p>
        </p:txBody>
      </p:sp>
      <p:sp>
        <p:nvSpPr>
          <p:cNvPr id="424" name="Google Shape;424;g121d1ba95ae_1_17"/>
          <p:cNvSpPr txBox="1"/>
          <p:nvPr/>
        </p:nvSpPr>
        <p:spPr>
          <a:xfrm>
            <a:off x="116400" y="1334525"/>
            <a:ext cx="5315700" cy="371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Demo steps: </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AutoNum type="arabicPeriod"/>
            </a:pPr>
            <a:r>
              <a:rPr lang="en-US" sz="1100" b="0" i="0" u="none" strike="noStrike" cap="none">
                <a:solidFill>
                  <a:srgbClr val="000000"/>
                </a:solidFill>
                <a:latin typeface="Arial"/>
                <a:ea typeface="Arial"/>
                <a:cs typeface="Arial"/>
                <a:sym typeface="Arial"/>
              </a:rPr>
              <a:t>Update schema in schema service(Adding "newWidgets" to "Network" so the URI will be "aai/v16/network/new-widgets/new-widget/{new-widget-name}"</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914400" marR="0" lvl="1" indent="-298450" algn="l" rtl="0">
              <a:lnSpc>
                <a:spcPct val="100000"/>
              </a:lnSpc>
              <a:spcBef>
                <a:spcPts val="1000"/>
              </a:spcBef>
              <a:spcAft>
                <a:spcPts val="0"/>
              </a:spcAft>
              <a:buClr>
                <a:srgbClr val="000000"/>
              </a:buClr>
              <a:buSzPts val="1100"/>
              <a:buFont typeface="Arial"/>
              <a:buAutoNum type="alphaLcPeriod"/>
            </a:pPr>
            <a:r>
              <a:rPr lang="en-US" sz="1100" b="0" i="0" u="none" strike="noStrike" cap="none">
                <a:solidFill>
                  <a:srgbClr val="000000"/>
                </a:solidFill>
                <a:latin typeface="Arial"/>
                <a:ea typeface="Arial"/>
                <a:cs typeface="Arial"/>
                <a:sym typeface="Arial"/>
              </a:rPr>
              <a:t>Add new Resource </a:t>
            </a:r>
            <a:r>
              <a:rPr lang="en-US" sz="1050" b="1" i="0" u="none" strike="noStrike" cap="none">
                <a:solidFill>
                  <a:srgbClr val="172B4D"/>
                </a:solidFill>
                <a:highlight>
                  <a:srgbClr val="F4F5F7"/>
                </a:highlight>
                <a:latin typeface="Roboto"/>
                <a:ea typeface="Roboto"/>
                <a:cs typeface="Roboto"/>
                <a:sym typeface="Roboto"/>
              </a:rPr>
              <a:t>NewWidget </a:t>
            </a:r>
            <a:r>
              <a:rPr lang="en-US" sz="1100" b="0" i="0" u="none" strike="noStrike" cap="none">
                <a:solidFill>
                  <a:srgbClr val="000000"/>
                </a:solidFill>
                <a:latin typeface="Arial"/>
                <a:ea typeface="Arial"/>
                <a:cs typeface="Arial"/>
                <a:sym typeface="Arial"/>
              </a:rPr>
              <a:t>in OXM file in below path:</a:t>
            </a:r>
            <a:endParaRPr sz="11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schema-service/aai-schema/src/main/resources/onap/oxm/v16/aai_oxm_v16.xml</a:t>
            </a:r>
            <a:endParaRPr sz="1100" b="0" i="0" u="none" strike="noStrike" cap="none">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AutoNum type="alphaLcPeriod"/>
            </a:pPr>
            <a:r>
              <a:rPr lang="en-US" sz="1100" b="0" i="0" u="none" strike="noStrike" cap="none">
                <a:solidFill>
                  <a:srgbClr val="000000"/>
                </a:solidFill>
                <a:latin typeface="Arial"/>
                <a:ea typeface="Arial"/>
                <a:cs typeface="Arial"/>
                <a:sym typeface="Arial"/>
              </a:rPr>
              <a:t>Add new Edge rule in DBEdgeRules file in below path:</a:t>
            </a:r>
            <a:endParaRPr sz="11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schema-service/aai-schema/src/main/resources/onap/dbedgerules/v16/DbEdgeRules_v16.json</a:t>
            </a:r>
            <a:endParaRPr sz="1100" b="0" i="0" u="none" strike="noStrike" cap="none">
              <a:solidFill>
                <a:schemeClr val="dk1"/>
              </a:solidFill>
              <a:latin typeface="Arial"/>
              <a:ea typeface="Arial"/>
              <a:cs typeface="Arial"/>
              <a:sym typeface="Arial"/>
            </a:endParaRPr>
          </a:p>
          <a:p>
            <a:pPr marL="914400" marR="0" lvl="1" indent="-298450" algn="l" rtl="0">
              <a:lnSpc>
                <a:spcPct val="100000"/>
              </a:lnSpc>
              <a:spcBef>
                <a:spcPts val="0"/>
              </a:spcBef>
              <a:spcAft>
                <a:spcPts val="0"/>
              </a:spcAft>
              <a:buClr>
                <a:schemeClr val="dk1"/>
              </a:buClr>
              <a:buSzPts val="1100"/>
              <a:buFont typeface="Arial"/>
              <a:buAutoNum type="alphaLcPeriod"/>
            </a:pPr>
            <a:r>
              <a:rPr lang="en-US" sz="1100" b="0" i="0" u="none" strike="noStrike" cap="none">
                <a:solidFill>
                  <a:schemeClr val="dk1"/>
                </a:solidFill>
                <a:latin typeface="Arial"/>
                <a:ea typeface="Arial"/>
                <a:cs typeface="Arial"/>
                <a:sym typeface="Arial"/>
              </a:rPr>
              <a:t>Rebuild schema, graphadmin, resource and traversal mS.</a:t>
            </a:r>
            <a:endParaRPr sz="1100" b="0" i="0" u="none" strike="noStrike" cap="none">
              <a:solidFill>
                <a:schemeClr val="dk1"/>
              </a:solidFill>
              <a:latin typeface="Arial"/>
              <a:ea typeface="Arial"/>
              <a:cs typeface="Arial"/>
              <a:sym typeface="Arial"/>
            </a:endParaRPr>
          </a:p>
          <a:p>
            <a:pPr marL="914400" marR="0" lvl="1" indent="-298450" algn="l" rtl="0">
              <a:lnSpc>
                <a:spcPct val="100000"/>
              </a:lnSpc>
              <a:spcBef>
                <a:spcPts val="0"/>
              </a:spcBef>
              <a:spcAft>
                <a:spcPts val="0"/>
              </a:spcAft>
              <a:buClr>
                <a:schemeClr val="dk1"/>
              </a:buClr>
              <a:buSzPts val="1100"/>
              <a:buFont typeface="Arial"/>
              <a:buAutoNum type="alphaLcPeriod"/>
            </a:pPr>
            <a:r>
              <a:rPr lang="en-US" sz="1100" b="0" i="0" u="none" strike="noStrike" cap="none">
                <a:solidFill>
                  <a:srgbClr val="000000"/>
                </a:solidFill>
                <a:latin typeface="Arial"/>
                <a:ea typeface="Arial"/>
                <a:cs typeface="Arial"/>
                <a:sym typeface="Arial"/>
              </a:rPr>
              <a:t>Run GenTester in the graphadmin repository</a:t>
            </a:r>
            <a:endParaRPr sz="1100" b="0" i="0" u="none" strike="noStrike" cap="none">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chemeClr val="dk1"/>
              </a:buClr>
              <a:buSzPts val="1100"/>
              <a:buFont typeface="Arial"/>
              <a:buAutoNum type="alphaLcPeriod"/>
            </a:pPr>
            <a:r>
              <a:rPr lang="en-US" sz="1100" b="0" i="0" u="none" strike="noStrike" cap="none">
                <a:solidFill>
                  <a:srgbClr val="000000"/>
                </a:solidFill>
                <a:latin typeface="Arial"/>
                <a:ea typeface="Arial"/>
                <a:cs typeface="Arial"/>
                <a:sym typeface="Arial"/>
              </a:rPr>
              <a:t>Start Resource, graphadmin and traversal mS.</a:t>
            </a:r>
            <a:endParaRPr sz="11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AutoNum type="arabicPeriod"/>
            </a:pPr>
            <a:r>
              <a:rPr lang="en-US" sz="1100" b="0" i="0" u="none" strike="noStrike" cap="none">
                <a:solidFill>
                  <a:srgbClr val="000000"/>
                </a:solidFill>
                <a:latin typeface="Arial"/>
                <a:ea typeface="Arial"/>
                <a:cs typeface="Arial"/>
                <a:sym typeface="Arial"/>
              </a:rPr>
              <a:t>GET/PUT op. on new-widget</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1000"/>
              </a:spcBef>
              <a:spcAft>
                <a:spcPts val="0"/>
              </a:spcAft>
              <a:buClr>
                <a:srgbClr val="000000"/>
              </a:buClr>
              <a:buSzPts val="1100"/>
              <a:buFont typeface="Arial"/>
              <a:buAutoNum type="arabicPeriod"/>
            </a:pPr>
            <a:r>
              <a:rPr lang="en-US" sz="1100" b="0" i="0" u="none" strike="noStrike" cap="none">
                <a:solidFill>
                  <a:srgbClr val="000000"/>
                </a:solidFill>
                <a:latin typeface="Arial"/>
                <a:ea typeface="Arial"/>
                <a:cs typeface="Arial"/>
                <a:sym typeface="Arial"/>
              </a:rPr>
              <a:t>Create cloud region with a relationship to the new-widget</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1000"/>
              </a:spcBef>
              <a:spcAft>
                <a:spcPts val="1000"/>
              </a:spcAft>
              <a:buClr>
                <a:srgbClr val="000000"/>
              </a:buClr>
              <a:buSzPts val="1100"/>
              <a:buFont typeface="Arial"/>
              <a:buAutoNum type="arabicPeriod"/>
            </a:pPr>
            <a:r>
              <a:rPr lang="en-US" sz="1100" b="0" i="0" u="none" strike="noStrike" cap="none">
                <a:solidFill>
                  <a:srgbClr val="000000"/>
                </a:solidFill>
                <a:latin typeface="Arial"/>
                <a:ea typeface="Arial"/>
                <a:cs typeface="Arial"/>
                <a:sym typeface="Arial"/>
              </a:rPr>
              <a:t>GET again new-widget, it will show relationlist to cloud region</a:t>
            </a:r>
            <a:endParaRPr sz="1100" b="0" i="0" u="none" strike="noStrike" cap="none">
              <a:solidFill>
                <a:srgbClr val="000000"/>
              </a:solidFill>
              <a:latin typeface="Arial"/>
              <a:ea typeface="Arial"/>
              <a:cs typeface="Arial"/>
              <a:sym typeface="Arial"/>
            </a:endParaRPr>
          </a:p>
        </p:txBody>
      </p:sp>
      <p:pic>
        <p:nvPicPr>
          <p:cNvPr id="425" name="Google Shape;425;g121d1ba95ae_1_17"/>
          <p:cNvPicPr preferRelativeResize="0"/>
          <p:nvPr/>
        </p:nvPicPr>
        <p:blipFill rotWithShape="1">
          <a:blip r:embed="rId3">
            <a:alphaModFix/>
          </a:blip>
          <a:srcRect/>
          <a:stretch/>
        </p:blipFill>
        <p:spPr>
          <a:xfrm>
            <a:off x="7082379" y="4770600"/>
            <a:ext cx="5042122" cy="1122400"/>
          </a:xfrm>
          <a:prstGeom prst="rect">
            <a:avLst/>
          </a:prstGeom>
          <a:noFill/>
          <a:ln>
            <a:noFill/>
          </a:ln>
        </p:spPr>
      </p:pic>
      <p:pic>
        <p:nvPicPr>
          <p:cNvPr id="426" name="Google Shape;426;g121d1ba95ae_1_17"/>
          <p:cNvPicPr preferRelativeResize="0"/>
          <p:nvPr/>
        </p:nvPicPr>
        <p:blipFill rotWithShape="1">
          <a:blip r:embed="rId4">
            <a:alphaModFix/>
          </a:blip>
          <a:srcRect/>
          <a:stretch/>
        </p:blipFill>
        <p:spPr>
          <a:xfrm>
            <a:off x="5486463" y="3023738"/>
            <a:ext cx="1445225" cy="2121049"/>
          </a:xfrm>
          <a:prstGeom prst="rect">
            <a:avLst/>
          </a:prstGeom>
          <a:noFill/>
          <a:ln>
            <a:noFill/>
          </a:ln>
        </p:spPr>
      </p:pic>
      <p:cxnSp>
        <p:nvCxnSpPr>
          <p:cNvPr id="427" name="Google Shape;427;g121d1ba95ae_1_17"/>
          <p:cNvCxnSpPr>
            <a:endCxn id="425" idx="1"/>
          </p:cNvCxnSpPr>
          <p:nvPr/>
        </p:nvCxnSpPr>
        <p:spPr>
          <a:xfrm>
            <a:off x="4607379" y="2781500"/>
            <a:ext cx="2475000" cy="2550300"/>
          </a:xfrm>
          <a:prstGeom prst="straightConnector1">
            <a:avLst/>
          </a:prstGeom>
          <a:noFill/>
          <a:ln w="19050" cap="flat" cmpd="sng">
            <a:solidFill>
              <a:srgbClr val="FF0000"/>
            </a:solidFill>
            <a:prstDash val="dot"/>
            <a:round/>
            <a:headEnd type="none" w="sm" len="sm"/>
            <a:tailEnd type="triangle" w="med" len="med"/>
          </a:ln>
        </p:spPr>
      </p:cxnSp>
      <p:cxnSp>
        <p:nvCxnSpPr>
          <p:cNvPr id="428" name="Google Shape;428;g121d1ba95ae_1_17"/>
          <p:cNvCxnSpPr/>
          <p:nvPr/>
        </p:nvCxnSpPr>
        <p:spPr>
          <a:xfrm rot="10800000" flipH="1">
            <a:off x="4458750" y="3099925"/>
            <a:ext cx="1093500" cy="84900"/>
          </a:xfrm>
          <a:prstGeom prst="straightConnector1">
            <a:avLst/>
          </a:prstGeom>
          <a:noFill/>
          <a:ln w="19050" cap="flat" cmpd="sng">
            <a:solidFill>
              <a:srgbClr val="FF0000"/>
            </a:solidFill>
            <a:prstDash val="dot"/>
            <a:round/>
            <a:headEnd type="none" w="sm" len="sm"/>
            <a:tailEnd type="triangle" w="med" len="med"/>
          </a:ln>
        </p:spPr>
      </p:cxnSp>
      <p:pic>
        <p:nvPicPr>
          <p:cNvPr id="429" name="Google Shape;429;g121d1ba95ae_1_17"/>
          <p:cNvPicPr preferRelativeResize="0"/>
          <p:nvPr/>
        </p:nvPicPr>
        <p:blipFill rotWithShape="1">
          <a:blip r:embed="rId5">
            <a:alphaModFix/>
          </a:blip>
          <a:srcRect/>
          <a:stretch/>
        </p:blipFill>
        <p:spPr>
          <a:xfrm>
            <a:off x="152400" y="5623100"/>
            <a:ext cx="4225025" cy="24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2561bf2e0b_0_0"/>
          <p:cNvSpPr txBox="1"/>
          <p:nvPr/>
        </p:nvSpPr>
        <p:spPr>
          <a:xfrm>
            <a:off x="3240175" y="2378700"/>
            <a:ext cx="5976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t>Schema driven Inventory</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2561bf2e0b_0_4"/>
          <p:cNvSpPr txBox="1"/>
          <p:nvPr/>
        </p:nvSpPr>
        <p:spPr>
          <a:xfrm>
            <a:off x="227025" y="236475"/>
            <a:ext cx="6498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lt1"/>
                </a:solidFill>
              </a:rPr>
              <a:t>Xsd generation from OXM</a:t>
            </a:r>
            <a:endParaRPr sz="2100">
              <a:solidFill>
                <a:schemeClr val="lt1"/>
              </a:solidFill>
            </a:endParaRPr>
          </a:p>
        </p:txBody>
      </p:sp>
      <p:sp>
        <p:nvSpPr>
          <p:cNvPr id="442" name="Google Shape;442;g12561bf2e0b_0_4"/>
          <p:cNvSpPr txBox="1"/>
          <p:nvPr/>
        </p:nvSpPr>
        <p:spPr>
          <a:xfrm>
            <a:off x="362475" y="3064200"/>
            <a:ext cx="62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Verdana"/>
              <a:ea typeface="Verdana"/>
              <a:cs typeface="Verdana"/>
              <a:sym typeface="Verdana"/>
            </a:endParaRPr>
          </a:p>
        </p:txBody>
      </p:sp>
      <p:pic>
        <p:nvPicPr>
          <p:cNvPr id="443" name="Google Shape;443;g12561bf2e0b_0_4"/>
          <p:cNvPicPr preferRelativeResize="0"/>
          <p:nvPr/>
        </p:nvPicPr>
        <p:blipFill>
          <a:blip r:embed="rId3">
            <a:alphaModFix/>
          </a:blip>
          <a:stretch>
            <a:fillRect/>
          </a:stretch>
        </p:blipFill>
        <p:spPr>
          <a:xfrm>
            <a:off x="7410200" y="904875"/>
            <a:ext cx="4102401" cy="5800724"/>
          </a:xfrm>
          <a:prstGeom prst="rect">
            <a:avLst/>
          </a:prstGeom>
          <a:noFill/>
          <a:ln>
            <a:noFill/>
          </a:ln>
        </p:spPr>
      </p:pic>
      <p:sp>
        <p:nvSpPr>
          <p:cNvPr id="444" name="Google Shape;444;g12561bf2e0b_0_4"/>
          <p:cNvSpPr txBox="1"/>
          <p:nvPr/>
        </p:nvSpPr>
        <p:spPr>
          <a:xfrm>
            <a:off x="383900" y="1273875"/>
            <a:ext cx="5994300" cy="315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Dynamic schema update :</a:t>
            </a:r>
            <a:endParaRPr/>
          </a:p>
          <a:p>
            <a:pPr marL="0" lvl="0" indent="0" algn="l" rtl="0">
              <a:spcBef>
                <a:spcPts val="0"/>
              </a:spcBef>
              <a:spcAft>
                <a:spcPts val="0"/>
              </a:spcAft>
              <a:buNone/>
            </a:pPr>
            <a:r>
              <a:rPr lang="en-US"/>
              <a:t>In aai schema service, it generate xsd file from oxm.</a:t>
            </a:r>
            <a:endParaRPr/>
          </a:p>
          <a:p>
            <a:pPr marL="0" lvl="0" indent="0" algn="l" rtl="0">
              <a:spcBef>
                <a:spcPts val="0"/>
              </a:spcBef>
              <a:spcAft>
                <a:spcPts val="0"/>
              </a:spcAft>
              <a:buNone/>
            </a:pPr>
            <a:endParaRPr/>
          </a:p>
          <a:p>
            <a:pPr marL="0" lvl="0" indent="0" algn="l" rtl="0">
              <a:spcBef>
                <a:spcPts val="0"/>
              </a:spcBef>
              <a:spcAft>
                <a:spcPts val="0"/>
              </a:spcAft>
              <a:buNone/>
            </a:pPr>
            <a:r>
              <a:rPr lang="en-US"/>
              <a:t>At compile time, run  </a:t>
            </a:r>
            <a:r>
              <a:rPr lang="en-US">
                <a:solidFill>
                  <a:schemeClr val="dk1"/>
                </a:solidFill>
                <a:latin typeface="Verdana"/>
                <a:ea typeface="Verdana"/>
                <a:cs typeface="Verdana"/>
                <a:sym typeface="Verdana"/>
              </a:rPr>
              <a:t>GenrateXsd class to generate xsd file.</a:t>
            </a:r>
            <a:endParaRPr>
              <a:solidFill>
                <a:schemeClr val="dk1"/>
              </a:solidFill>
              <a:latin typeface="Verdana"/>
              <a:ea typeface="Verdana"/>
              <a:cs typeface="Verdana"/>
              <a:sym typeface="Verdana"/>
            </a:endParaRPr>
          </a:p>
          <a:p>
            <a:pPr marL="0" lvl="0" indent="0" algn="l" rtl="0">
              <a:spcBef>
                <a:spcPts val="0"/>
              </a:spcBef>
              <a:spcAft>
                <a:spcPts val="0"/>
              </a:spcAft>
              <a:buNone/>
            </a:pPr>
            <a:r>
              <a:rPr lang="en-US">
                <a:solidFill>
                  <a:schemeClr val="dk1"/>
                </a:solidFill>
                <a:latin typeface="Verdana"/>
                <a:ea typeface="Verdana"/>
                <a:cs typeface="Verdana"/>
                <a:sym typeface="Verdana"/>
              </a:rPr>
              <a:t>oxm file and output xsd file path is mentioned in POM.</a:t>
            </a:r>
            <a:endParaRPr>
              <a:solidFill>
                <a:schemeClr val="dk1"/>
              </a:solidFill>
              <a:latin typeface="Verdana"/>
              <a:ea typeface="Verdana"/>
              <a:cs typeface="Verdana"/>
              <a:sym typeface="Verdana"/>
            </a:endParaRPr>
          </a:p>
          <a:p>
            <a:pPr marL="0" lvl="0" indent="0" algn="l" rtl="0">
              <a:spcBef>
                <a:spcPts val="0"/>
              </a:spcBef>
              <a:spcAft>
                <a:spcPts val="0"/>
              </a:spcAft>
              <a:buNone/>
            </a:pPr>
            <a:endParaRPr>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a:solidFill>
                  <a:schemeClr val="dk1"/>
                </a:solidFill>
              </a:rPr>
              <a:t>File Location: schema-service---&gt; aai-schema-gen ----&gt; POM.xml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600"/>
              </a:spcBef>
              <a:spcAft>
                <a:spcPts val="0"/>
              </a:spcAft>
              <a:buClr>
                <a:schemeClr val="dk1"/>
              </a:buClr>
              <a:buSzPts val="1100"/>
              <a:buFont typeface="Arial"/>
              <a:buNone/>
            </a:pPr>
            <a:r>
              <a:rPr lang="en-US" sz="1300">
                <a:solidFill>
                  <a:srgbClr val="808080"/>
                </a:solidFill>
                <a:latin typeface="Verdana"/>
                <a:ea typeface="Verdana"/>
                <a:cs typeface="Verdana"/>
                <a:sym typeface="Verdana"/>
              </a:rPr>
              <a:t>.</a:t>
            </a:r>
            <a:r>
              <a:rPr lang="en-US" b="1">
                <a:solidFill>
                  <a:schemeClr val="dk1"/>
                </a:solidFill>
                <a:uFill>
                  <a:noFill/>
                </a:uFill>
                <a:latin typeface="Verdana"/>
                <a:ea typeface="Verdana"/>
                <a:cs typeface="Verdana"/>
                <a:sym typeface="Verdana"/>
                <a:hlinkClick r:id="rId4">
                  <a:extLst>
                    <a:ext uri="{A12FA001-AC4F-418D-AE19-62706E023703}">
                      <ahyp:hlinkClr xmlns:ahyp="http://schemas.microsoft.com/office/drawing/2018/hyperlinkcolor" val="tx"/>
                    </a:ext>
                  </a:extLst>
                </a:hlinkClick>
              </a:rPr>
              <a:t>Exec Maven Plugin</a:t>
            </a:r>
            <a:endParaRPr b="1">
              <a:solidFill>
                <a:schemeClr val="dk1"/>
              </a:solidFill>
              <a:latin typeface="Verdana"/>
              <a:ea typeface="Verdana"/>
              <a:cs typeface="Verdana"/>
              <a:sym typeface="Verdana"/>
            </a:endParaRPr>
          </a:p>
          <a:p>
            <a:pPr marL="0" lvl="0" indent="0" algn="l" rtl="0">
              <a:spcBef>
                <a:spcPts val="500"/>
              </a:spcBef>
              <a:spcAft>
                <a:spcPts val="0"/>
              </a:spcAft>
              <a:buClr>
                <a:schemeClr val="dk1"/>
              </a:buClr>
              <a:buSzPts val="1100"/>
              <a:buFont typeface="Arial"/>
              <a:buNone/>
            </a:pPr>
            <a:r>
              <a:rPr lang="en-US">
                <a:solidFill>
                  <a:schemeClr val="dk1"/>
                </a:solidFill>
                <a:latin typeface="Verdana"/>
                <a:ea typeface="Verdana"/>
                <a:cs typeface="Verdana"/>
                <a:sym typeface="Verdana"/>
              </a:rPr>
              <a:t>A plugin to allow execution of system and Java programs</a:t>
            </a:r>
            <a:endParaRPr>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a:solidFill>
                  <a:schemeClr val="dk1"/>
                </a:solidFill>
                <a:latin typeface="Verdana"/>
                <a:ea typeface="Verdana"/>
                <a:cs typeface="Verdana"/>
                <a:sym typeface="Verdana"/>
              </a:rPr>
              <a:t>Class to run: GenrateXsd</a:t>
            </a:r>
            <a:endParaRPr>
              <a:solidFill>
                <a:schemeClr val="dk1"/>
              </a:solidFill>
              <a:latin typeface="Verdana"/>
              <a:ea typeface="Verdana"/>
              <a:cs typeface="Verdana"/>
              <a:sym typeface="Verdana"/>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2561bf2e0b_0_11"/>
          <p:cNvSpPr txBox="1"/>
          <p:nvPr/>
        </p:nvSpPr>
        <p:spPr>
          <a:xfrm>
            <a:off x="227025" y="236475"/>
            <a:ext cx="6498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lt1"/>
                </a:solidFill>
              </a:rPr>
              <a:t>Java class generation from schema(xsd file) in AAI</a:t>
            </a:r>
            <a:endParaRPr sz="2100">
              <a:solidFill>
                <a:schemeClr val="lt1"/>
              </a:solidFill>
            </a:endParaRPr>
          </a:p>
        </p:txBody>
      </p:sp>
      <p:sp>
        <p:nvSpPr>
          <p:cNvPr id="451" name="Google Shape;451;g12561bf2e0b_0_11"/>
          <p:cNvSpPr txBox="1"/>
          <p:nvPr/>
        </p:nvSpPr>
        <p:spPr>
          <a:xfrm>
            <a:off x="152400" y="1066800"/>
            <a:ext cx="6182100" cy="591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chemeClr val="dk1"/>
                </a:solidFill>
              </a:rPr>
              <a:t>In schema service, generate java class from xsd file.</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It uses </a:t>
            </a:r>
            <a:r>
              <a:rPr lang="en-US" sz="1000">
                <a:solidFill>
                  <a:schemeClr val="dk1"/>
                </a:solidFill>
                <a:latin typeface="Courier New"/>
                <a:ea typeface="Courier New"/>
                <a:cs typeface="Courier New"/>
                <a:sym typeface="Courier New"/>
              </a:rPr>
              <a:t>jaxb2-maven-plugin maven plugin to generate class from xsd files.</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rgbClr val="FF0000"/>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POM File Location: schema-service---&gt; aai-schema ----&gt; POM.xml</a:t>
            </a:r>
            <a:endParaRPr>
              <a:solidFill>
                <a:schemeClr val="dk1"/>
              </a:solidFill>
            </a:endParaRPr>
          </a:p>
          <a:p>
            <a:pPr marL="0" lvl="0" indent="0" algn="l" rtl="0">
              <a:spcBef>
                <a:spcPts val="0"/>
              </a:spcBef>
              <a:spcAft>
                <a:spcPts val="0"/>
              </a:spcAft>
              <a:buNone/>
            </a:pPr>
            <a:r>
              <a:rPr lang="en-US" sz="1000">
                <a:solidFill>
                  <a:schemeClr val="dk1"/>
                </a:solidFill>
                <a:latin typeface="Courier New"/>
                <a:ea typeface="Courier New"/>
                <a:cs typeface="Courier New"/>
                <a:sym typeface="Courier New"/>
              </a:rPr>
              <a:t>maven plugin:</a:t>
            </a:r>
            <a:r>
              <a:rPr lang="en-US">
                <a:solidFill>
                  <a:schemeClr val="dk1"/>
                </a:solidFill>
              </a:rPr>
              <a:t> </a:t>
            </a:r>
            <a:r>
              <a:rPr lang="en-US" sz="1000">
                <a:solidFill>
                  <a:schemeClr val="dk1"/>
                </a:solidFill>
                <a:latin typeface="Courier New"/>
                <a:ea typeface="Courier New"/>
                <a:cs typeface="Courier New"/>
                <a:sym typeface="Courier New"/>
              </a:rPr>
              <a:t>jaxb2-maven-plugin (org.codehaus.mojo)</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goals : xjc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a:solidFill>
                  <a:schemeClr val="dk1"/>
                </a:solidFill>
              </a:rPr>
              <a:t>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000">
                <a:solidFill>
                  <a:schemeClr val="dk1"/>
                </a:solidFill>
                <a:latin typeface="Courier New"/>
                <a:ea typeface="Courier New"/>
                <a:cs typeface="Courier New"/>
                <a:sym typeface="Courier New"/>
              </a:rPr>
              <a:t>Config:</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&lt;outputDirectory&gt;${project.build.directory}/</a:t>
            </a:r>
            <a:r>
              <a:rPr lang="en-US" sz="1000">
                <a:solidFill>
                  <a:srgbClr val="FF0000"/>
                </a:solidFill>
                <a:latin typeface="Courier New"/>
                <a:ea typeface="Courier New"/>
                <a:cs typeface="Courier New"/>
                <a:sym typeface="Courier New"/>
              </a:rPr>
              <a:t>generated-sources&lt;/outputDirectory</a:t>
            </a:r>
            <a:r>
              <a:rPr lang="en-US" sz="1000">
                <a:solidFill>
                  <a:schemeClr val="dk1"/>
                </a:solidFill>
                <a:latin typeface="Courier New"/>
                <a:ea typeface="Courier New"/>
                <a:cs typeface="Courier New"/>
                <a:sym typeface="Courier New"/>
              </a:rPr>
              <a:t>&gt;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&lt;sources&gt;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&lt;source&gt;${</a:t>
            </a:r>
            <a:r>
              <a:rPr lang="en-US" sz="1000">
                <a:solidFill>
                  <a:srgbClr val="FF0000"/>
                </a:solidFill>
                <a:latin typeface="Courier New"/>
                <a:ea typeface="Courier New"/>
                <a:cs typeface="Courier New"/>
                <a:sym typeface="Courier New"/>
              </a:rPr>
              <a:t>aai.xsd.source}</a:t>
            </a:r>
            <a:r>
              <a:rPr lang="en-US" sz="1000">
                <a:solidFill>
                  <a:schemeClr val="dk1"/>
                </a:solidFill>
                <a:latin typeface="Courier New"/>
                <a:ea typeface="Courier New"/>
                <a:cs typeface="Courier New"/>
                <a:sym typeface="Courier New"/>
              </a:rPr>
              <a:t>&lt;/source&gt;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&lt;/sources&gt;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&lt;xjbSources&gt;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&lt;xjbSource&gt;${aai.bindings.source}&lt;/xjbSource&gt;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&lt;/xjbSources&gt;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a:p>
          <a:p>
            <a:pPr marL="0" lvl="0" indent="0" algn="l" rtl="0">
              <a:spcBef>
                <a:spcPts val="0"/>
              </a:spcBef>
              <a:spcAft>
                <a:spcPts val="0"/>
              </a:spcAft>
              <a:buNone/>
            </a:pPr>
            <a:r>
              <a:rPr lang="en-US"/>
              <a:t>xsd Source: </a:t>
            </a:r>
            <a:endParaRPr/>
          </a:p>
          <a:p>
            <a:pPr marL="0" lvl="0" indent="0" algn="l" rtl="0">
              <a:spcBef>
                <a:spcPts val="0"/>
              </a:spcBef>
              <a:spcAft>
                <a:spcPts val="0"/>
              </a:spcAft>
              <a:buNone/>
            </a:pPr>
            <a:r>
              <a:rPr lang="en-US" sz="1000">
                <a:solidFill>
                  <a:schemeClr val="dk1"/>
                </a:solidFill>
                <a:latin typeface="Courier New"/>
                <a:ea typeface="Courier New"/>
                <a:cs typeface="Courier New"/>
                <a:sym typeface="Courier New"/>
              </a:rPr>
              <a:t>&lt;properties&gt;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&lt;onap.nexus.url&gt;https://nexus.onap.org&lt;/onap.nexus.url&gt;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 Start of Default ONAP Schema Properties --&gt;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&lt;aai.xsd.source&gt;</a:t>
            </a:r>
            <a:r>
              <a:rPr lang="en-US" sz="1000">
                <a:solidFill>
                  <a:srgbClr val="FF0000"/>
                </a:solidFill>
                <a:latin typeface="Courier New"/>
                <a:ea typeface="Courier New"/>
                <a:cs typeface="Courier New"/>
                <a:sym typeface="Courier New"/>
              </a:rPr>
              <a:t>src/main/resources/onap/aai_schema</a:t>
            </a:r>
            <a:r>
              <a:rPr lang="en-US" sz="1000">
                <a:solidFill>
                  <a:schemeClr val="dk1"/>
                </a:solidFill>
                <a:latin typeface="Courier New"/>
                <a:ea typeface="Courier New"/>
                <a:cs typeface="Courier New"/>
                <a:sym typeface="Courier New"/>
              </a:rPr>
              <a:t>&lt;/aai.xsd.source&gt;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&lt;aai.bindings.source&gt;src/main/xjb/bindings-onap.xjb&lt;/aai.bindings.source&gt;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&lt;!-- End of Default ONAP Schema Properties --&gt;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&lt;/properties&gt;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200">
                <a:solidFill>
                  <a:srgbClr val="FF0000"/>
                </a:solidFill>
              </a:rPr>
              <a:t>Note: Usages of these java classes are not clear(it is not used by client OR resource service. maybe used by other aai mS)</a:t>
            </a:r>
            <a:endParaRPr sz="1200">
              <a:solidFill>
                <a:srgbClr val="FF0000"/>
              </a:solidFill>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a:p>
        </p:txBody>
      </p:sp>
      <p:pic>
        <p:nvPicPr>
          <p:cNvPr id="452" name="Google Shape;452;g12561bf2e0b_0_11"/>
          <p:cNvPicPr preferRelativeResize="0"/>
          <p:nvPr/>
        </p:nvPicPr>
        <p:blipFill>
          <a:blip r:embed="rId3">
            <a:alphaModFix/>
          </a:blip>
          <a:stretch>
            <a:fillRect/>
          </a:stretch>
        </p:blipFill>
        <p:spPr>
          <a:xfrm>
            <a:off x="6527675" y="1579251"/>
            <a:ext cx="5453026" cy="4024275"/>
          </a:xfrm>
          <a:prstGeom prst="rect">
            <a:avLst/>
          </a:prstGeom>
          <a:noFill/>
          <a:ln>
            <a:noFill/>
          </a:ln>
        </p:spPr>
      </p:pic>
      <p:sp>
        <p:nvSpPr>
          <p:cNvPr id="453" name="Google Shape;453;g12561bf2e0b_0_11"/>
          <p:cNvSpPr txBox="1"/>
          <p:nvPr/>
        </p:nvSpPr>
        <p:spPr>
          <a:xfrm>
            <a:off x="7599650" y="226850"/>
            <a:ext cx="4223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200" u="sng">
                <a:solidFill>
                  <a:schemeClr val="lt1"/>
                </a:solidFill>
                <a:hlinkClick r:id="rId4">
                  <a:extLst>
                    <a:ext uri="{A12FA001-AC4F-418D-AE19-62706E023703}">
                      <ahyp:hlinkClr xmlns:ahyp="http://schemas.microsoft.com/office/drawing/2018/hyperlinkcolor" val="tx"/>
                    </a:ext>
                  </a:extLst>
                </a:hlinkClick>
              </a:rPr>
              <a:t>https://www.mojohaus.org/jaxb2-maven-plugin/Documentation/v2.2/example_xjc_basic.html</a:t>
            </a:r>
            <a:endParaRPr sz="1200">
              <a:solidFill>
                <a:schemeClr val="lt1"/>
              </a:solidFill>
            </a:endParaRPr>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285891df33_0_2"/>
          <p:cNvSpPr txBox="1"/>
          <p:nvPr/>
        </p:nvSpPr>
        <p:spPr>
          <a:xfrm>
            <a:off x="340275" y="235575"/>
            <a:ext cx="61251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AAI Dynamic APIs and Entities(Resource mS)</a:t>
            </a:r>
            <a:endParaRPr sz="2100">
              <a:solidFill>
                <a:schemeClr val="lt1"/>
              </a:solidFill>
            </a:endParaRPr>
          </a:p>
        </p:txBody>
      </p:sp>
      <p:sp>
        <p:nvSpPr>
          <p:cNvPr id="460" name="Google Shape;460;g1285891df33_0_2"/>
          <p:cNvSpPr txBox="1"/>
          <p:nvPr/>
        </p:nvSpPr>
        <p:spPr>
          <a:xfrm>
            <a:off x="366450" y="1282600"/>
            <a:ext cx="59157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Dynamic APIs: </a:t>
            </a:r>
            <a:endParaRPr/>
          </a:p>
          <a:p>
            <a:pPr marL="457200" lvl="0" indent="-317500" algn="l" rtl="0">
              <a:spcBef>
                <a:spcPts val="0"/>
              </a:spcBef>
              <a:spcAft>
                <a:spcPts val="0"/>
              </a:spcAft>
              <a:buSzPts val="1400"/>
              <a:buChar char="●"/>
            </a:pPr>
            <a:r>
              <a:rPr lang="en-US"/>
              <a:t>Restcontroller for handle CRUD operation on resource.</a:t>
            </a:r>
            <a:endParaRPr/>
          </a:p>
          <a:p>
            <a:pPr marL="457200" lvl="0" indent="-317500" algn="l" rtl="0">
              <a:spcBef>
                <a:spcPts val="0"/>
              </a:spcBef>
              <a:spcAft>
                <a:spcPts val="0"/>
              </a:spcAft>
              <a:buSzPts val="1400"/>
              <a:buChar char="●"/>
            </a:pPr>
            <a:r>
              <a:rPr lang="en-US"/>
              <a:t>wildcard URLsupport for handle any resource by parsing the URL.</a:t>
            </a:r>
            <a:endParaRPr/>
          </a:p>
          <a:p>
            <a:pPr marL="457200" lvl="0" indent="-317500" algn="l" rtl="0">
              <a:spcBef>
                <a:spcPts val="0"/>
              </a:spcBef>
              <a:spcAft>
                <a:spcPts val="0"/>
              </a:spcAft>
              <a:buSzPts val="1400"/>
              <a:buChar char="●"/>
            </a:pPr>
            <a:r>
              <a:rPr lang="en-US"/>
              <a:t>Using resource name from url, generate/query graph DB for vertex with resource name.</a:t>
            </a:r>
            <a:endParaRPr/>
          </a:p>
          <a:p>
            <a:pPr marL="0" lvl="0" indent="0" algn="l" rtl="0">
              <a:spcBef>
                <a:spcPts val="0"/>
              </a:spcBef>
              <a:spcAft>
                <a:spcPts val="0"/>
              </a:spcAft>
              <a:buNone/>
            </a:pPr>
            <a:endParaRPr/>
          </a:p>
          <a:p>
            <a:pPr marL="0" lvl="0" indent="0" algn="l" rtl="0">
              <a:spcBef>
                <a:spcPts val="0"/>
              </a:spcBef>
              <a:spcAft>
                <a:spcPts val="0"/>
              </a:spcAft>
              <a:buNone/>
            </a:pPr>
            <a:r>
              <a:rPr lang="en-US"/>
              <a:t>Dynamic Entities:</a:t>
            </a:r>
            <a:endParaRPr/>
          </a:p>
          <a:p>
            <a:pPr marL="457200" lvl="0" indent="-317500" algn="l" rtl="0">
              <a:spcBef>
                <a:spcPts val="0"/>
              </a:spcBef>
              <a:spcAft>
                <a:spcPts val="0"/>
              </a:spcAft>
              <a:buSzPts val="1400"/>
              <a:buChar char="●"/>
            </a:pPr>
            <a:r>
              <a:rPr lang="en-US"/>
              <a:t>Dynamic entities class using DB schema from OXM file for each resource in oxm file.</a:t>
            </a:r>
            <a:endParaRPr/>
          </a:p>
          <a:p>
            <a:pPr marL="457200" lvl="0" indent="-317500" algn="l" rtl="0">
              <a:spcBef>
                <a:spcPts val="0"/>
              </a:spcBef>
              <a:spcAft>
                <a:spcPts val="0"/>
              </a:spcAft>
              <a:buSzPts val="1400"/>
              <a:buChar char="●"/>
            </a:pPr>
            <a:r>
              <a:rPr lang="en-US"/>
              <a:t>request body(xml/json) for a resource is marshal/unmarshal to dynamic entities.</a:t>
            </a:r>
            <a:endParaRPr/>
          </a:p>
          <a:p>
            <a:pPr marL="457200" lvl="0" indent="-317500" algn="l" rtl="0">
              <a:spcBef>
                <a:spcPts val="0"/>
              </a:spcBef>
              <a:spcAft>
                <a:spcPts val="0"/>
              </a:spcAft>
              <a:buSzPts val="1400"/>
              <a:buChar char="●"/>
            </a:pPr>
            <a:r>
              <a:rPr lang="en-US"/>
              <a:t>Usages EclipceLink JPA for Dynamic entities.</a:t>
            </a:r>
            <a:endParaRPr/>
          </a:p>
          <a:p>
            <a:pPr marL="0" lvl="0" indent="0" algn="l" rtl="0">
              <a:spcBef>
                <a:spcPts val="0"/>
              </a:spcBef>
              <a:spcAft>
                <a:spcPts val="0"/>
              </a:spcAft>
              <a:buNone/>
            </a:pPr>
            <a:endParaRPr/>
          </a:p>
          <a:p>
            <a:pPr marL="0" lvl="0" indent="0" algn="l" rtl="0">
              <a:spcBef>
                <a:spcPts val="0"/>
              </a:spcBef>
              <a:spcAft>
                <a:spcPts val="0"/>
              </a:spcAft>
              <a:buNone/>
            </a:pPr>
            <a:r>
              <a:rPr lang="en-US"/>
              <a:t>Graph DB Data Op:</a:t>
            </a:r>
            <a:endParaRPr/>
          </a:p>
          <a:p>
            <a:pPr marL="457200" lvl="0" indent="-317500" algn="l" rtl="0">
              <a:spcBef>
                <a:spcPts val="0"/>
              </a:spcBef>
              <a:spcAft>
                <a:spcPts val="0"/>
              </a:spcAft>
              <a:buSzPts val="1400"/>
              <a:buChar char="●"/>
            </a:pPr>
            <a:r>
              <a:rPr lang="en-US"/>
              <a:t>Tinkerpop gremlin client libs to communicate with janus graph DB.</a:t>
            </a:r>
            <a:endParaRPr/>
          </a:p>
          <a:p>
            <a:pPr marL="457200" lvl="0" indent="-317500" algn="l" rtl="0">
              <a:spcBef>
                <a:spcPts val="0"/>
              </a:spcBef>
              <a:spcAft>
                <a:spcPts val="0"/>
              </a:spcAft>
              <a:buSzPts val="1400"/>
              <a:buChar char="●"/>
            </a:pPr>
            <a:r>
              <a:rPr lang="en-US"/>
              <a:t>AAI internal code for handling DB request from rest request.</a:t>
            </a:r>
            <a:endParaRPr/>
          </a:p>
          <a:p>
            <a:pPr marL="457200" lvl="0" indent="-317500" algn="l" rtl="0">
              <a:spcBef>
                <a:spcPts val="0"/>
              </a:spcBef>
              <a:spcAft>
                <a:spcPts val="0"/>
              </a:spcAft>
              <a:buSzPts val="1400"/>
              <a:buChar char="●"/>
            </a:pPr>
            <a:r>
              <a:rPr lang="en-US"/>
              <a:t>Based on URL, first get resource and create/query vertex</a:t>
            </a:r>
            <a:endParaRPr/>
          </a:p>
          <a:p>
            <a:pPr marL="457200" lvl="0" indent="-317500" algn="l" rtl="0">
              <a:spcBef>
                <a:spcPts val="0"/>
              </a:spcBef>
              <a:spcAft>
                <a:spcPts val="0"/>
              </a:spcAft>
              <a:buSzPts val="1400"/>
              <a:buChar char="●"/>
            </a:pPr>
            <a:r>
              <a:rPr lang="en-US"/>
              <a:t>Then from dynamic entities class for this resource, get each properties and update in vertex peropties by using tinkerpop clint,</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p:txBody>
      </p:sp>
      <p:pic>
        <p:nvPicPr>
          <p:cNvPr id="461" name="Google Shape;461;g1285891df33_0_2"/>
          <p:cNvPicPr preferRelativeResize="0"/>
          <p:nvPr/>
        </p:nvPicPr>
        <p:blipFill>
          <a:blip r:embed="rId3">
            <a:alphaModFix/>
          </a:blip>
          <a:stretch>
            <a:fillRect/>
          </a:stretch>
        </p:blipFill>
        <p:spPr>
          <a:xfrm>
            <a:off x="6940600" y="1282600"/>
            <a:ext cx="4191000" cy="752475"/>
          </a:xfrm>
          <a:prstGeom prst="rect">
            <a:avLst/>
          </a:prstGeom>
          <a:noFill/>
          <a:ln>
            <a:noFill/>
          </a:ln>
        </p:spPr>
      </p:pic>
      <p:pic>
        <p:nvPicPr>
          <p:cNvPr id="462" name="Google Shape;462;g1285891df33_0_2"/>
          <p:cNvPicPr preferRelativeResize="0"/>
          <p:nvPr/>
        </p:nvPicPr>
        <p:blipFill>
          <a:blip r:embed="rId4">
            <a:alphaModFix/>
          </a:blip>
          <a:stretch>
            <a:fillRect/>
          </a:stretch>
        </p:blipFill>
        <p:spPr>
          <a:xfrm>
            <a:off x="6549069" y="2303444"/>
            <a:ext cx="5477276" cy="962875"/>
          </a:xfrm>
          <a:prstGeom prst="rect">
            <a:avLst/>
          </a:prstGeom>
          <a:noFill/>
          <a:ln>
            <a:noFill/>
          </a:ln>
        </p:spPr>
      </p:pic>
      <p:sp>
        <p:nvSpPr>
          <p:cNvPr id="463" name="Google Shape;463;g1285891df33_0_2"/>
          <p:cNvSpPr txBox="1"/>
          <p:nvPr/>
        </p:nvSpPr>
        <p:spPr>
          <a:xfrm>
            <a:off x="6881850" y="953375"/>
            <a:ext cx="28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LegacyMoxyConsumer.java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1227644b0c6_0_12"/>
          <p:cNvSpPr txBox="1"/>
          <p:nvPr/>
        </p:nvSpPr>
        <p:spPr>
          <a:xfrm>
            <a:off x="322850" y="19021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A9B7C6"/>
                </a:solidFill>
                <a:highlight>
                  <a:srgbClr val="2B2B2B"/>
                </a:highlight>
                <a:latin typeface="Courier New"/>
                <a:ea typeface="Courier New"/>
                <a:cs typeface="Courier New"/>
                <a:sym typeface="Courier New"/>
              </a:rPr>
              <a:t>obj = request.getIntrospector()</a:t>
            </a:r>
            <a:r>
              <a:rPr lang="en-US"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p:txBody>
      </p:sp>
      <p:pic>
        <p:nvPicPr>
          <p:cNvPr id="470" name="Google Shape;470;g1227644b0c6_0_12"/>
          <p:cNvPicPr preferRelativeResize="0"/>
          <p:nvPr/>
        </p:nvPicPr>
        <p:blipFill>
          <a:blip r:embed="rId3">
            <a:alphaModFix/>
          </a:blip>
          <a:stretch>
            <a:fillRect/>
          </a:stretch>
        </p:blipFill>
        <p:spPr>
          <a:xfrm>
            <a:off x="2978824" y="1054175"/>
            <a:ext cx="9025877" cy="5077050"/>
          </a:xfrm>
          <a:prstGeom prst="rect">
            <a:avLst/>
          </a:prstGeom>
          <a:noFill/>
          <a:ln>
            <a:noFill/>
          </a:ln>
        </p:spPr>
      </p:pic>
      <p:sp>
        <p:nvSpPr>
          <p:cNvPr id="471" name="Google Shape;471;g1227644b0c6_0_12"/>
          <p:cNvSpPr txBox="1"/>
          <p:nvPr/>
        </p:nvSpPr>
        <p:spPr>
          <a:xfrm>
            <a:off x="235575" y="1212800"/>
            <a:ext cx="269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281 dynamic Entities Class based on OXM files</a:t>
            </a:r>
            <a:endParaRPr/>
          </a:p>
        </p:txBody>
      </p:sp>
      <p:cxnSp>
        <p:nvCxnSpPr>
          <p:cNvPr id="472" name="Google Shape;472;g1227644b0c6_0_12"/>
          <p:cNvCxnSpPr/>
          <p:nvPr/>
        </p:nvCxnSpPr>
        <p:spPr>
          <a:xfrm>
            <a:off x="1963175" y="1605425"/>
            <a:ext cx="4920900" cy="36384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27eb8c7ae4_0_0"/>
          <p:cNvSpPr txBox="1"/>
          <p:nvPr/>
        </p:nvSpPr>
        <p:spPr>
          <a:xfrm>
            <a:off x="150650" y="984200"/>
            <a:ext cx="6777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https://www.eclipse.org/eclipselink/documentation/2.6/moxy/dynamic_jaxb004.htm</a:t>
            </a:r>
            <a:endParaRPr/>
          </a:p>
          <a:p>
            <a:pPr marL="0" lvl="0" indent="0" algn="l" rtl="0">
              <a:spcBef>
                <a:spcPts val="0"/>
              </a:spcBef>
              <a:spcAft>
                <a:spcPts val="0"/>
              </a:spcAft>
              <a:buNone/>
            </a:pPr>
            <a:endParaRPr/>
          </a:p>
          <a:p>
            <a:pPr marL="0" lvl="0" indent="0" algn="l" rtl="0">
              <a:spcBef>
                <a:spcPts val="0"/>
              </a:spcBef>
              <a:spcAft>
                <a:spcPts val="0"/>
              </a:spcAft>
              <a:buNone/>
            </a:pPr>
            <a:r>
              <a:rPr lang="en-US"/>
              <a:t>Eclise Moxy: generate dynamic entities class template from schema OXM file.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highlight>
                  <a:schemeClr val="lt1"/>
                </a:highlight>
              </a:rPr>
              <a:t>The MOXy component, supplied by EclipseLink, enables to efficiently bind Java classes to XML schemas.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US">
                <a:solidFill>
                  <a:schemeClr val="dk1"/>
                </a:solidFill>
                <a:highlight>
                  <a:schemeClr val="lt1"/>
                </a:highlight>
              </a:rPr>
              <a:t>When using EclipseLink MOXy as the JAXB provider, no metadata is required to convert your existing object model to XML.</a:t>
            </a:r>
            <a:endParaRPr/>
          </a:p>
        </p:txBody>
      </p:sp>
      <p:sp>
        <p:nvSpPr>
          <p:cNvPr id="479" name="Google Shape;479;g127eb8c7ae4_0_0"/>
          <p:cNvSpPr txBox="1"/>
          <p:nvPr/>
        </p:nvSpPr>
        <p:spPr>
          <a:xfrm>
            <a:off x="226850" y="174500"/>
            <a:ext cx="80097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EclipseLink Moxy</a:t>
            </a:r>
            <a:endParaRPr sz="2100">
              <a:solidFill>
                <a:schemeClr val="lt1"/>
              </a:solidFill>
            </a:endParaRPr>
          </a:p>
        </p:txBody>
      </p:sp>
      <p:sp>
        <p:nvSpPr>
          <p:cNvPr id="480" name="Google Shape;480;g127eb8c7ae4_0_0"/>
          <p:cNvSpPr txBox="1"/>
          <p:nvPr/>
        </p:nvSpPr>
        <p:spPr>
          <a:xfrm>
            <a:off x="366450" y="3306850"/>
            <a:ext cx="77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81" name="Google Shape;481;g127eb8c7ae4_0_0"/>
          <p:cNvPicPr preferRelativeResize="0"/>
          <p:nvPr/>
        </p:nvPicPr>
        <p:blipFill>
          <a:blip r:embed="rId4">
            <a:alphaModFix/>
          </a:blip>
          <a:stretch>
            <a:fillRect/>
          </a:stretch>
        </p:blipFill>
        <p:spPr>
          <a:xfrm>
            <a:off x="7080199" y="1446438"/>
            <a:ext cx="4380801" cy="2359486"/>
          </a:xfrm>
          <a:prstGeom prst="rect">
            <a:avLst/>
          </a:prstGeom>
          <a:noFill/>
          <a:ln>
            <a:noFill/>
          </a:ln>
        </p:spPr>
      </p:pic>
      <p:pic>
        <p:nvPicPr>
          <p:cNvPr id="482" name="Google Shape;482;g127eb8c7ae4_0_0"/>
          <p:cNvPicPr preferRelativeResize="0"/>
          <p:nvPr/>
        </p:nvPicPr>
        <p:blipFill>
          <a:blip r:embed="rId5">
            <a:alphaModFix/>
          </a:blip>
          <a:stretch>
            <a:fillRect/>
          </a:stretch>
        </p:blipFill>
        <p:spPr>
          <a:xfrm>
            <a:off x="7080200" y="4231725"/>
            <a:ext cx="4380801" cy="2238300"/>
          </a:xfrm>
          <a:prstGeom prst="rect">
            <a:avLst/>
          </a:prstGeom>
          <a:noFill/>
          <a:ln>
            <a:noFill/>
          </a:ln>
        </p:spPr>
      </p:pic>
      <p:pic>
        <p:nvPicPr>
          <p:cNvPr id="483" name="Google Shape;483;g127eb8c7ae4_0_0"/>
          <p:cNvPicPr preferRelativeResize="0"/>
          <p:nvPr/>
        </p:nvPicPr>
        <p:blipFill>
          <a:blip r:embed="rId6">
            <a:alphaModFix/>
          </a:blip>
          <a:stretch>
            <a:fillRect/>
          </a:stretch>
        </p:blipFill>
        <p:spPr>
          <a:xfrm>
            <a:off x="672500" y="3140475"/>
            <a:ext cx="5458650" cy="3317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1227644b0c6_0_89"/>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a:solidFill>
                  <a:schemeClr val="lt1"/>
                </a:solidFill>
              </a:rPr>
              <a:t>Gremlin query language</a:t>
            </a:r>
            <a:endParaRPr sz="2200">
              <a:solidFill>
                <a:srgbClr val="FFFFFF"/>
              </a:solidFill>
            </a:endParaRPr>
          </a:p>
        </p:txBody>
      </p:sp>
      <p:sp>
        <p:nvSpPr>
          <p:cNvPr id="490" name="Google Shape;490;g1227644b0c6_0_89"/>
          <p:cNvSpPr txBox="1"/>
          <p:nvPr/>
        </p:nvSpPr>
        <p:spPr>
          <a:xfrm>
            <a:off x="156425" y="972375"/>
            <a:ext cx="4542600" cy="182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1050" b="1">
                <a:solidFill>
                  <a:schemeClr val="dk1"/>
                </a:solidFill>
              </a:rPr>
              <a:t>What are the names of Gremlin's friends' friends?</a:t>
            </a:r>
            <a:endParaRPr sz="1050" b="1">
              <a:solidFill>
                <a:schemeClr val="dk1"/>
              </a:solidFill>
            </a:endParaRPr>
          </a:p>
          <a:p>
            <a:pPr marL="457200" lvl="0" indent="-295275" algn="l" rtl="0">
              <a:lnSpc>
                <a:spcPct val="115000"/>
              </a:lnSpc>
              <a:spcBef>
                <a:spcPts val="600"/>
              </a:spcBef>
              <a:spcAft>
                <a:spcPts val="0"/>
              </a:spcAft>
              <a:buClr>
                <a:schemeClr val="dk1"/>
              </a:buClr>
              <a:buSzPts val="1050"/>
              <a:buChar char="●"/>
            </a:pPr>
            <a:r>
              <a:rPr lang="en-US" sz="1050">
                <a:solidFill>
                  <a:schemeClr val="dk1"/>
                </a:solidFill>
              </a:rPr>
              <a:t>1. Get the vertex with name "gremlin."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2. Traverse to the people that Gremlin knows.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3. Traverse to the people those people know.</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4. Get those people's names.</a:t>
            </a:r>
            <a:endParaRPr sz="1050">
              <a:solidFill>
                <a:srgbClr val="6C7B81"/>
              </a:solidFill>
              <a:highlight>
                <a:srgbClr val="FCFEFF"/>
              </a:highlight>
            </a:endParaRPr>
          </a:p>
          <a:p>
            <a:pPr marL="0" lvl="0" indent="0" algn="l" rtl="0">
              <a:spcBef>
                <a:spcPts val="1200"/>
              </a:spcBef>
              <a:spcAft>
                <a:spcPts val="0"/>
              </a:spcAft>
              <a:buNone/>
            </a:pPr>
            <a:r>
              <a:rPr lang="en-US" sz="1050">
                <a:solidFill>
                  <a:srgbClr val="CCCCCC"/>
                </a:solidFill>
                <a:highlight>
                  <a:srgbClr val="203C47"/>
                </a:highlight>
                <a:latin typeface="Courier New"/>
                <a:ea typeface="Courier New"/>
                <a:cs typeface="Courier New"/>
                <a:sym typeface="Courier New"/>
              </a:rPr>
              <a:t>g.</a:t>
            </a:r>
            <a:r>
              <a:rPr lang="en-US" sz="1050">
                <a:solidFill>
                  <a:srgbClr val="F08D49"/>
                </a:solidFill>
                <a:highlight>
                  <a:srgbClr val="203C47"/>
                </a:highlight>
                <a:latin typeface="Courier New"/>
                <a:ea typeface="Courier New"/>
                <a:cs typeface="Courier New"/>
                <a:sym typeface="Courier New"/>
              </a:rPr>
              <a:t>V</a:t>
            </a:r>
            <a:r>
              <a:rPr lang="en-US" sz="1050">
                <a:solidFill>
                  <a:srgbClr val="CCCCCC"/>
                </a:solidFill>
                <a:highlight>
                  <a:srgbClr val="203C47"/>
                </a:highlight>
                <a:latin typeface="Courier New"/>
                <a:ea typeface="Courier New"/>
                <a:cs typeface="Courier New"/>
                <a:sym typeface="Courier New"/>
              </a:rPr>
              <a:t>().</a:t>
            </a:r>
            <a:r>
              <a:rPr lang="en-US" sz="1050">
                <a:solidFill>
                  <a:srgbClr val="F08D49"/>
                </a:solidFill>
                <a:highlight>
                  <a:srgbClr val="203C47"/>
                </a:highlight>
                <a:latin typeface="Courier New"/>
                <a:ea typeface="Courier New"/>
                <a:cs typeface="Courier New"/>
                <a:sym typeface="Courier New"/>
              </a:rPr>
              <a:t>has</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"name"</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"gremlin"</a:t>
            </a:r>
            <a:r>
              <a:rPr lang="en-US" sz="1050">
                <a:solidFill>
                  <a:srgbClr val="CCCCCC"/>
                </a:solidFill>
                <a:highlight>
                  <a:srgbClr val="203C47"/>
                </a:highlight>
                <a:latin typeface="Courier New"/>
                <a:ea typeface="Courier New"/>
                <a:cs typeface="Courier New"/>
                <a:sym typeface="Courier New"/>
              </a:rPr>
              <a:t>).  </a:t>
            </a:r>
            <a:r>
              <a:rPr lang="en-US" sz="1050">
                <a:solidFill>
                  <a:srgbClr val="F08D49"/>
                </a:solidFill>
                <a:highlight>
                  <a:srgbClr val="203C47"/>
                </a:highlight>
                <a:latin typeface="Courier New"/>
                <a:ea typeface="Courier New"/>
                <a:cs typeface="Courier New"/>
                <a:sym typeface="Courier New"/>
              </a:rPr>
              <a:t>out</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"knows"</a:t>
            </a:r>
            <a:r>
              <a:rPr lang="en-US" sz="1050">
                <a:solidFill>
                  <a:srgbClr val="CCCCCC"/>
                </a:solidFill>
                <a:highlight>
                  <a:srgbClr val="203C47"/>
                </a:highlight>
                <a:latin typeface="Courier New"/>
                <a:ea typeface="Courier New"/>
                <a:cs typeface="Courier New"/>
                <a:sym typeface="Courier New"/>
              </a:rPr>
              <a:t>).  </a:t>
            </a:r>
            <a:r>
              <a:rPr lang="en-US" sz="1050">
                <a:solidFill>
                  <a:srgbClr val="F08D49"/>
                </a:solidFill>
                <a:highlight>
                  <a:srgbClr val="203C47"/>
                </a:highlight>
                <a:latin typeface="Courier New"/>
                <a:ea typeface="Courier New"/>
                <a:cs typeface="Courier New"/>
                <a:sym typeface="Courier New"/>
              </a:rPr>
              <a:t>out</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"knows"</a:t>
            </a:r>
            <a:r>
              <a:rPr lang="en-US" sz="1050">
                <a:solidFill>
                  <a:srgbClr val="CCCCCC"/>
                </a:solidFill>
                <a:highlight>
                  <a:srgbClr val="203C47"/>
                </a:highlight>
                <a:latin typeface="Courier New"/>
                <a:ea typeface="Courier New"/>
                <a:cs typeface="Courier New"/>
                <a:sym typeface="Courier New"/>
              </a:rPr>
              <a:t>).  </a:t>
            </a:r>
            <a:r>
              <a:rPr lang="en-US" sz="1050">
                <a:solidFill>
                  <a:srgbClr val="F08D49"/>
                </a:solidFill>
                <a:highlight>
                  <a:srgbClr val="203C47"/>
                </a:highlight>
                <a:latin typeface="Courier New"/>
                <a:ea typeface="Courier New"/>
                <a:cs typeface="Courier New"/>
                <a:sym typeface="Courier New"/>
              </a:rPr>
              <a:t>values</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"name"</a:t>
            </a:r>
            <a:r>
              <a:rPr lang="en-US" sz="1050">
                <a:solidFill>
                  <a:srgbClr val="CCCCCC"/>
                </a:solidFill>
                <a:highlight>
                  <a:srgbClr val="203C47"/>
                </a:highlight>
                <a:latin typeface="Courier New"/>
                <a:ea typeface="Courier New"/>
                <a:cs typeface="Courier New"/>
                <a:sym typeface="Courier New"/>
              </a:rPr>
              <a:t>)</a:t>
            </a:r>
            <a:endParaRPr sz="1300"/>
          </a:p>
        </p:txBody>
      </p:sp>
      <p:sp>
        <p:nvSpPr>
          <p:cNvPr id="491" name="Google Shape;491;g1227644b0c6_0_89"/>
          <p:cNvSpPr txBox="1"/>
          <p:nvPr/>
        </p:nvSpPr>
        <p:spPr>
          <a:xfrm>
            <a:off x="5592075" y="1103000"/>
            <a:ext cx="5613300" cy="212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50">
              <a:solidFill>
                <a:srgbClr val="6C7B81"/>
              </a:solidFill>
              <a:highlight>
                <a:srgbClr val="FCFEFF"/>
              </a:highlight>
            </a:endParaRPr>
          </a:p>
          <a:p>
            <a:pPr marL="0" lvl="0" indent="0" algn="l" rtl="0">
              <a:lnSpc>
                <a:spcPct val="115000"/>
              </a:lnSpc>
              <a:spcBef>
                <a:spcPts val="0"/>
              </a:spcBef>
              <a:spcAft>
                <a:spcPts val="0"/>
              </a:spcAft>
              <a:buNone/>
            </a:pPr>
            <a:r>
              <a:rPr lang="en-US" sz="950" b="1">
                <a:solidFill>
                  <a:schemeClr val="dk1"/>
                </a:solidFill>
              </a:rPr>
              <a:t>What are the names of the projects created by two friends?</a:t>
            </a:r>
            <a:endParaRPr sz="950" b="1">
              <a:solidFill>
                <a:schemeClr val="dk1"/>
              </a:solidFill>
            </a:endParaRPr>
          </a:p>
          <a:p>
            <a:pPr marL="457200" lvl="0" indent="-288925" algn="l" rtl="0">
              <a:lnSpc>
                <a:spcPct val="115000"/>
              </a:lnSpc>
              <a:spcBef>
                <a:spcPts val="600"/>
              </a:spcBef>
              <a:spcAft>
                <a:spcPts val="0"/>
              </a:spcAft>
              <a:buClr>
                <a:schemeClr val="dk1"/>
              </a:buClr>
              <a:buSzPts val="950"/>
              <a:buChar char="●"/>
            </a:pPr>
            <a:r>
              <a:rPr lang="en-US" sz="950">
                <a:solidFill>
                  <a:schemeClr val="dk1"/>
                </a:solidFill>
              </a:rPr>
              <a:t>1. ...there exists some "a" who knows "b".</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2. ...there exists some "a" who created "c".</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3. ...there exists some "b" who created "c".</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4. ...there exists some "c" created by 2 people.</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5. Get the name of all matching "c" projects.</a:t>
            </a:r>
            <a:endParaRPr sz="650" b="1">
              <a:solidFill>
                <a:schemeClr val="dk1"/>
              </a:solidFill>
            </a:endParaRPr>
          </a:p>
          <a:p>
            <a:pPr marL="0" lvl="0" indent="0" algn="l" rtl="0">
              <a:spcBef>
                <a:spcPts val="1200"/>
              </a:spcBef>
              <a:spcAft>
                <a:spcPts val="0"/>
              </a:spcAft>
              <a:buNone/>
            </a:pPr>
            <a:r>
              <a:rPr lang="en-US" sz="950">
                <a:solidFill>
                  <a:srgbClr val="CCCCCC"/>
                </a:solidFill>
                <a:highlight>
                  <a:srgbClr val="203C47"/>
                </a:highlight>
                <a:latin typeface="Courier New"/>
                <a:ea typeface="Courier New"/>
                <a:cs typeface="Courier New"/>
                <a:sym typeface="Courier New"/>
              </a:rPr>
              <a:t>g.</a:t>
            </a:r>
            <a:r>
              <a:rPr lang="en-US" sz="950">
                <a:solidFill>
                  <a:srgbClr val="F08D49"/>
                </a:solidFill>
                <a:highlight>
                  <a:srgbClr val="203C47"/>
                </a:highlight>
                <a:latin typeface="Courier New"/>
                <a:ea typeface="Courier New"/>
                <a:cs typeface="Courier New"/>
                <a:sym typeface="Courier New"/>
              </a:rPr>
              <a:t>V</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match</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"a"</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out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"knows"</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"b"</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"a"</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out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"created"</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"b"</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out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"created"</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in</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"created"</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count</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is</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2</a:t>
            </a:r>
            <a:r>
              <a:rPr lang="en-US" sz="950">
                <a:solidFill>
                  <a:srgbClr val="CCCCCC"/>
                </a:solidFill>
                <a:highlight>
                  <a:srgbClr val="203C47"/>
                </a:highlight>
                <a:latin typeface="Courier New"/>
                <a:ea typeface="Courier New"/>
                <a:cs typeface="Courier New"/>
                <a:sym typeface="Courier New"/>
              </a:rPr>
              <a:t>)).    </a:t>
            </a:r>
            <a:r>
              <a:rPr lang="en-US" sz="950">
                <a:solidFill>
                  <a:srgbClr val="F08D49"/>
                </a:solidFill>
                <a:highlight>
                  <a:srgbClr val="203C47"/>
                </a:highlight>
                <a:latin typeface="Courier New"/>
                <a:ea typeface="Courier New"/>
                <a:cs typeface="Courier New"/>
                <a:sym typeface="Courier New"/>
              </a:rPr>
              <a:t>select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by</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"name"</a:t>
            </a:r>
            <a:r>
              <a:rPr lang="en-US" sz="950">
                <a:solidFill>
                  <a:srgbClr val="CCCCCC"/>
                </a:solidFill>
                <a:highlight>
                  <a:srgbClr val="203C47"/>
                </a:highlight>
                <a:latin typeface="Courier New"/>
                <a:ea typeface="Courier New"/>
                <a:cs typeface="Courier New"/>
                <a:sym typeface="Courier New"/>
              </a:rPr>
              <a:t>)</a:t>
            </a:r>
            <a:endParaRPr sz="9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850">
              <a:solidFill>
                <a:srgbClr val="CCCCCC"/>
              </a:solidFill>
              <a:highlight>
                <a:srgbClr val="203C47"/>
              </a:highlight>
              <a:latin typeface="Courier New"/>
              <a:ea typeface="Courier New"/>
              <a:cs typeface="Courier New"/>
              <a:sym typeface="Courier New"/>
            </a:endParaRPr>
          </a:p>
        </p:txBody>
      </p:sp>
      <p:sp>
        <p:nvSpPr>
          <p:cNvPr id="492" name="Google Shape;492;g1227644b0c6_0_89"/>
          <p:cNvSpPr txBox="1"/>
          <p:nvPr/>
        </p:nvSpPr>
        <p:spPr>
          <a:xfrm>
            <a:off x="210125" y="3615250"/>
            <a:ext cx="3726900" cy="243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950" b="1">
                <a:solidFill>
                  <a:schemeClr val="dk1"/>
                </a:solidFill>
              </a:rPr>
              <a:t>Get the managers from Gremlin to the CEO in the hierarchy.</a:t>
            </a:r>
            <a:endParaRPr sz="950" b="1">
              <a:solidFill>
                <a:schemeClr val="dk1"/>
              </a:solidFill>
            </a:endParaRPr>
          </a:p>
          <a:p>
            <a:pPr marL="457200" lvl="0" indent="-288925" algn="l" rtl="0">
              <a:lnSpc>
                <a:spcPct val="115000"/>
              </a:lnSpc>
              <a:spcBef>
                <a:spcPts val="600"/>
              </a:spcBef>
              <a:spcAft>
                <a:spcPts val="0"/>
              </a:spcAft>
              <a:buClr>
                <a:schemeClr val="dk1"/>
              </a:buClr>
              <a:buSzPts val="950"/>
              <a:buChar char="●"/>
            </a:pPr>
            <a:r>
              <a:rPr lang="en-US" sz="950">
                <a:solidFill>
                  <a:schemeClr val="dk1"/>
                </a:solidFill>
              </a:rPr>
              <a:t>1. Get the vertex with the name "gremlin."</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2. Traverse up the management chain...</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3. ...until a person with the title of CEO is reached.</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4. ...Get name of the managers in the path traversed.</a:t>
            </a:r>
            <a:endParaRPr sz="950">
              <a:solidFill>
                <a:schemeClr val="dk1"/>
              </a:solidFill>
            </a:endParaRPr>
          </a:p>
          <a:p>
            <a:pPr marL="457200" lvl="0" indent="-282575" algn="l" rtl="0">
              <a:lnSpc>
                <a:spcPct val="115000"/>
              </a:lnSpc>
              <a:spcBef>
                <a:spcPts val="0"/>
              </a:spcBef>
              <a:spcAft>
                <a:spcPts val="0"/>
              </a:spcAft>
              <a:buClr>
                <a:schemeClr val="dk1"/>
              </a:buClr>
              <a:buSzPts val="850"/>
              <a:buChar char="●"/>
            </a:pPr>
            <a:endParaRPr sz="850" b="1">
              <a:solidFill>
                <a:schemeClr val="dk1"/>
              </a:solidFill>
            </a:endParaRPr>
          </a:p>
          <a:p>
            <a:pPr marL="0" lvl="0" indent="0" algn="l" rtl="0">
              <a:spcBef>
                <a:spcPts val="1200"/>
              </a:spcBef>
              <a:spcAft>
                <a:spcPts val="0"/>
              </a:spcAft>
              <a:buNone/>
            </a:pPr>
            <a:r>
              <a:rPr lang="en-US" sz="1150">
                <a:solidFill>
                  <a:srgbClr val="CCCCCC"/>
                </a:solidFill>
                <a:highlight>
                  <a:srgbClr val="203C47"/>
                </a:highlight>
                <a:latin typeface="Courier New"/>
                <a:ea typeface="Courier New"/>
                <a:cs typeface="Courier New"/>
                <a:sym typeface="Courier New"/>
              </a:rPr>
              <a:t>g.</a:t>
            </a:r>
            <a:r>
              <a:rPr lang="en-US" sz="1150">
                <a:solidFill>
                  <a:srgbClr val="F08D49"/>
                </a:solidFill>
                <a:highlight>
                  <a:srgbClr val="203C47"/>
                </a:highlight>
                <a:latin typeface="Courier New"/>
                <a:ea typeface="Courier New"/>
                <a:cs typeface="Courier New"/>
                <a:sym typeface="Courier New"/>
              </a:rPr>
              <a:t>V</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"gremlin"</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repeat</a:t>
            </a:r>
            <a:r>
              <a:rPr lang="en-US" sz="1150">
                <a:solidFill>
                  <a:srgbClr val="CCCCCC"/>
                </a:solidFill>
                <a:highlight>
                  <a:srgbClr val="203C47"/>
                </a:highlight>
                <a:latin typeface="Courier New"/>
                <a:ea typeface="Courier New"/>
                <a:cs typeface="Courier New"/>
                <a:sym typeface="Courier New"/>
              </a:rPr>
              <a:t>(</a:t>
            </a:r>
            <a:r>
              <a:rPr lang="en-US" sz="1150">
                <a:solidFill>
                  <a:srgbClr val="CC99CD"/>
                </a:solidFill>
                <a:highlight>
                  <a:srgbClr val="203C47"/>
                </a:highlight>
                <a:latin typeface="Courier New"/>
                <a:ea typeface="Courier New"/>
                <a:cs typeface="Courier New"/>
                <a:sym typeface="Courier New"/>
              </a:rPr>
              <a:t>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"manages"</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until</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"title"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"ceo"</a:t>
            </a: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path</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by</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050">
              <a:solidFill>
                <a:srgbClr val="CCCCCC"/>
              </a:solidFill>
              <a:highlight>
                <a:srgbClr val="203C47"/>
              </a:highlight>
              <a:latin typeface="Courier New"/>
              <a:ea typeface="Courier New"/>
              <a:cs typeface="Courier New"/>
              <a:sym typeface="Courier New"/>
            </a:endParaRPr>
          </a:p>
        </p:txBody>
      </p:sp>
      <p:sp>
        <p:nvSpPr>
          <p:cNvPr id="493" name="Google Shape;493;g1227644b0c6_0_89"/>
          <p:cNvSpPr txBox="1"/>
          <p:nvPr/>
        </p:nvSpPr>
        <p:spPr>
          <a:xfrm>
            <a:off x="7995275" y="3216675"/>
            <a:ext cx="4292400" cy="328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1050" b="1">
                <a:solidFill>
                  <a:schemeClr val="dk1"/>
                </a:solidFill>
              </a:rPr>
              <a:t>Get a ranked list of relevant products for Gremlin to purchase.</a:t>
            </a:r>
            <a:endParaRPr sz="1050" b="1">
              <a:solidFill>
                <a:schemeClr val="dk1"/>
              </a:solidFill>
            </a:endParaRPr>
          </a:p>
          <a:p>
            <a:pPr marL="457200" lvl="0" indent="-295275" algn="l" rtl="0">
              <a:lnSpc>
                <a:spcPct val="115000"/>
              </a:lnSpc>
              <a:spcBef>
                <a:spcPts val="600"/>
              </a:spcBef>
              <a:spcAft>
                <a:spcPts val="0"/>
              </a:spcAft>
              <a:buClr>
                <a:schemeClr val="dk1"/>
              </a:buClr>
              <a:buSzPts val="1050"/>
              <a:buChar char="●"/>
            </a:pPr>
            <a:r>
              <a:rPr lang="en-US" sz="1050">
                <a:solidFill>
                  <a:schemeClr val="dk1"/>
                </a:solidFill>
              </a:rPr>
              <a:t>1. Get the vertex with the name "gremlin."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2. Get the products Gremlin has purchased and save as "stash."</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3. Who else bought those products and what else did they buy...</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4. ...that Gremlin has not already purchased.</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5. Group count the products and order by their relevance.</a:t>
            </a:r>
            <a:endParaRPr sz="950" b="1">
              <a:solidFill>
                <a:schemeClr val="dk1"/>
              </a:solidFill>
            </a:endParaRPr>
          </a:p>
          <a:p>
            <a:pPr marL="0" lvl="0" indent="0" algn="l" rtl="0">
              <a:spcBef>
                <a:spcPts val="1200"/>
              </a:spcBef>
              <a:spcAft>
                <a:spcPts val="0"/>
              </a:spcAft>
              <a:buNone/>
            </a:pPr>
            <a:r>
              <a:rPr lang="en-US" sz="1150">
                <a:solidFill>
                  <a:srgbClr val="CCCCCC"/>
                </a:solidFill>
                <a:highlight>
                  <a:srgbClr val="203C47"/>
                </a:highlight>
                <a:latin typeface="Courier New"/>
                <a:ea typeface="Courier New"/>
                <a:cs typeface="Courier New"/>
                <a:sym typeface="Courier New"/>
              </a:rPr>
              <a:t>g.</a:t>
            </a:r>
            <a:r>
              <a:rPr lang="en-US" sz="1150">
                <a:solidFill>
                  <a:srgbClr val="F08D49"/>
                </a:solidFill>
                <a:highlight>
                  <a:srgbClr val="203C47"/>
                </a:highlight>
                <a:latin typeface="Courier New"/>
                <a:ea typeface="Courier New"/>
                <a:cs typeface="Courier New"/>
                <a:sym typeface="Courier New"/>
              </a:rPr>
              <a:t>V</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"gremlin"</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out</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"bought"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aggregate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"stash"</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CC99CD"/>
                </a:solidFill>
                <a:highlight>
                  <a:srgbClr val="203C47"/>
                </a:highlight>
                <a:latin typeface="Courier New"/>
                <a:ea typeface="Courier New"/>
                <a:cs typeface="Courier New"/>
                <a:sym typeface="Courier New"/>
              </a:rPr>
              <a:t>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"bought"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out</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"bought"</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where</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not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within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"stash"</a:t>
            </a: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groupCount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order</a:t>
            </a:r>
            <a:r>
              <a:rPr lang="en-US" sz="1150">
                <a:solidFill>
                  <a:srgbClr val="CCCCCC"/>
                </a:solidFill>
                <a:highlight>
                  <a:srgbClr val="203C47"/>
                </a:highlight>
                <a:latin typeface="Courier New"/>
                <a:ea typeface="Courier New"/>
                <a:cs typeface="Courier New"/>
                <a:sym typeface="Courier New"/>
              </a:rPr>
              <a:t>(local).</a:t>
            </a:r>
            <a:r>
              <a:rPr lang="en-US" sz="1150">
                <a:solidFill>
                  <a:srgbClr val="F08D49"/>
                </a:solidFill>
                <a:highlight>
                  <a:srgbClr val="203C47"/>
                </a:highlight>
                <a:latin typeface="Courier New"/>
                <a:ea typeface="Courier New"/>
                <a:cs typeface="Courier New"/>
                <a:sym typeface="Courier New"/>
              </a:rPr>
              <a:t>by</a:t>
            </a:r>
            <a:r>
              <a:rPr lang="en-US" sz="1150">
                <a:solidFill>
                  <a:srgbClr val="CCCCCC"/>
                </a:solidFill>
                <a:highlight>
                  <a:srgbClr val="203C47"/>
                </a:highlight>
                <a:latin typeface="Courier New"/>
                <a:ea typeface="Courier New"/>
                <a:cs typeface="Courier New"/>
                <a:sym typeface="Courier New"/>
              </a:rPr>
              <a:t>(values,desc)</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050">
              <a:solidFill>
                <a:srgbClr val="CCCCCC"/>
              </a:solidFill>
              <a:highlight>
                <a:srgbClr val="203C47"/>
              </a:highlight>
              <a:latin typeface="Courier New"/>
              <a:ea typeface="Courier New"/>
              <a:cs typeface="Courier New"/>
              <a:sym typeface="Courier New"/>
            </a:endParaRPr>
          </a:p>
        </p:txBody>
      </p:sp>
      <p:sp>
        <p:nvSpPr>
          <p:cNvPr id="494" name="Google Shape;494;g1227644b0c6_0_89"/>
          <p:cNvSpPr txBox="1"/>
          <p:nvPr/>
        </p:nvSpPr>
        <p:spPr>
          <a:xfrm>
            <a:off x="3993800" y="3570300"/>
            <a:ext cx="3944700" cy="245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950" b="1">
                <a:solidFill>
                  <a:schemeClr val="dk1"/>
                </a:solidFill>
              </a:rPr>
              <a:t>Get the distribution of titles amongst Gremlin's collaborators.</a:t>
            </a:r>
            <a:endParaRPr sz="950" b="1">
              <a:solidFill>
                <a:schemeClr val="dk1"/>
              </a:solidFill>
            </a:endParaRPr>
          </a:p>
          <a:p>
            <a:pPr marL="457200" lvl="0" indent="-288925" algn="l" rtl="0">
              <a:lnSpc>
                <a:spcPct val="115000"/>
              </a:lnSpc>
              <a:spcBef>
                <a:spcPts val="600"/>
              </a:spcBef>
              <a:spcAft>
                <a:spcPts val="0"/>
              </a:spcAft>
              <a:buClr>
                <a:schemeClr val="dk1"/>
              </a:buClr>
              <a:buSzPts val="950"/>
              <a:buChar char="●"/>
            </a:pPr>
            <a:r>
              <a:rPr lang="en-US" sz="950">
                <a:solidFill>
                  <a:schemeClr val="dk1"/>
                </a:solidFill>
              </a:rPr>
              <a:t>1. Get the vertex with the name "gremlin" and label it "a."</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2. Get Gremlin's created projects and then who created them...</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3. ...that are not Gremlin.</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4. Group count those collaborators by their titles.</a:t>
            </a:r>
            <a:endParaRPr sz="1050" b="1">
              <a:solidFill>
                <a:schemeClr val="dk1"/>
              </a:solidFill>
            </a:endParaRPr>
          </a:p>
          <a:p>
            <a:pPr marL="0" lvl="0" indent="0" algn="l" rtl="0">
              <a:spcBef>
                <a:spcPts val="1200"/>
              </a:spcBef>
              <a:spcAft>
                <a:spcPts val="0"/>
              </a:spcAft>
              <a:buNone/>
            </a:pPr>
            <a:r>
              <a:rPr lang="en-US" sz="1150">
                <a:solidFill>
                  <a:srgbClr val="CCCCCC"/>
                </a:solidFill>
                <a:highlight>
                  <a:srgbClr val="203C47"/>
                </a:highlight>
                <a:latin typeface="Courier New"/>
                <a:ea typeface="Courier New"/>
                <a:cs typeface="Courier New"/>
                <a:sym typeface="Courier New"/>
              </a:rPr>
              <a:t>g.</a:t>
            </a:r>
            <a:r>
              <a:rPr lang="en-US" sz="1150">
                <a:solidFill>
                  <a:srgbClr val="F08D49"/>
                </a:solidFill>
                <a:highlight>
                  <a:srgbClr val="203C47"/>
                </a:highlight>
                <a:latin typeface="Courier New"/>
                <a:ea typeface="Courier New"/>
                <a:cs typeface="Courier New"/>
                <a:sym typeface="Courier New"/>
              </a:rPr>
              <a:t>V</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"gremlin"</a:t>
            </a:r>
            <a:r>
              <a:rPr lang="en-US" sz="1150">
                <a:solidFill>
                  <a:srgbClr val="CCCCCC"/>
                </a:solidFill>
                <a:highlight>
                  <a:srgbClr val="203C47"/>
                </a:highlight>
                <a:latin typeface="Courier New"/>
                <a:ea typeface="Courier New"/>
                <a:cs typeface="Courier New"/>
                <a:sym typeface="Courier New"/>
              </a:rPr>
              <a:t>).</a:t>
            </a:r>
            <a:r>
              <a:rPr lang="en-US" sz="1150">
                <a:solidFill>
                  <a:srgbClr val="CC99CD"/>
                </a:solidFill>
                <a:highlight>
                  <a:srgbClr val="203C47"/>
                </a:highlight>
                <a:latin typeface="Courier New"/>
                <a:ea typeface="Courier New"/>
                <a:cs typeface="Courier New"/>
                <a:sym typeface="Courier New"/>
              </a:rPr>
              <a:t>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"a"</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out</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"created"</a:t>
            </a:r>
            <a:r>
              <a:rPr lang="en-US" sz="1150">
                <a:solidFill>
                  <a:srgbClr val="CCCCCC"/>
                </a:solidFill>
                <a:highlight>
                  <a:srgbClr val="203C47"/>
                </a:highlight>
                <a:latin typeface="Courier New"/>
                <a:ea typeface="Courier New"/>
                <a:cs typeface="Courier New"/>
                <a:sym typeface="Courier New"/>
              </a:rPr>
              <a:t>).</a:t>
            </a:r>
            <a:r>
              <a:rPr lang="en-US" sz="1150">
                <a:solidFill>
                  <a:srgbClr val="CC99CD"/>
                </a:solidFill>
                <a:highlight>
                  <a:srgbClr val="203C47"/>
                </a:highlight>
                <a:latin typeface="Courier New"/>
                <a:ea typeface="Courier New"/>
                <a:cs typeface="Courier New"/>
                <a:sym typeface="Courier New"/>
              </a:rPr>
              <a:t>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"created"</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where</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neq</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"a"</a:t>
            </a: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groupCount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by</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"title"</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050">
              <a:solidFill>
                <a:srgbClr val="CCCCCC"/>
              </a:solidFill>
              <a:highlight>
                <a:srgbClr val="203C47"/>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1dce946de0_0_6"/>
          <p:cNvSpPr/>
          <p:nvPr/>
        </p:nvSpPr>
        <p:spPr>
          <a:xfrm>
            <a:off x="8491525" y="3015425"/>
            <a:ext cx="1189200" cy="888900"/>
          </a:xfrm>
          <a:prstGeom prst="roundRect">
            <a:avLst>
              <a:gd name="adj" fmla="val 16667"/>
            </a:avLst>
          </a:prstGeom>
          <a:solidFill>
            <a:schemeClr val="lt2"/>
          </a:solid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11dce946de0_0_6"/>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Overview</a:t>
            </a:r>
            <a:endParaRPr sz="3600" b="0" i="0" u="none" strike="noStrike" cap="none">
              <a:solidFill>
                <a:srgbClr val="000000"/>
              </a:solidFill>
              <a:latin typeface="Calibri"/>
              <a:ea typeface="Calibri"/>
              <a:cs typeface="Calibri"/>
              <a:sym typeface="Calibri"/>
            </a:endParaRPr>
          </a:p>
        </p:txBody>
      </p:sp>
      <p:pic>
        <p:nvPicPr>
          <p:cNvPr id="144" name="Google Shape;144;g11dce946de0_0_6"/>
          <p:cNvPicPr preferRelativeResize="0"/>
          <p:nvPr/>
        </p:nvPicPr>
        <p:blipFill rotWithShape="1">
          <a:blip r:embed="rId3">
            <a:alphaModFix/>
          </a:blip>
          <a:srcRect/>
          <a:stretch/>
        </p:blipFill>
        <p:spPr>
          <a:xfrm>
            <a:off x="1587875" y="2054300"/>
            <a:ext cx="9340376" cy="3885850"/>
          </a:xfrm>
          <a:prstGeom prst="rect">
            <a:avLst/>
          </a:prstGeom>
          <a:noFill/>
          <a:ln>
            <a:noFill/>
          </a:ln>
        </p:spPr>
      </p:pic>
      <p:sp>
        <p:nvSpPr>
          <p:cNvPr id="145" name="Google Shape;145;g11dce946de0_0_6"/>
          <p:cNvSpPr txBox="1"/>
          <p:nvPr/>
        </p:nvSpPr>
        <p:spPr>
          <a:xfrm>
            <a:off x="-96100" y="1115300"/>
            <a:ext cx="11907900" cy="8805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Active and Available Inventory (AAI) is centralized Registry of the active, available, and assigned assets in ONAP. It provide real-time management &amp; views of the </a:t>
            </a:r>
            <a:r>
              <a:rPr lang="en-US" sz="1400" b="1" i="0" u="none" strike="noStrike" cap="none">
                <a:solidFill>
                  <a:schemeClr val="dk1"/>
                </a:solidFill>
                <a:latin typeface="Arial"/>
                <a:ea typeface="Arial"/>
                <a:cs typeface="Arial"/>
                <a:sym typeface="Arial"/>
              </a:rPr>
              <a:t>resources, services, and their relationships via dynamic schema-driven APIs</a:t>
            </a:r>
            <a:r>
              <a:rPr lang="en-US" sz="1300" b="0" i="0" u="none" strike="noStrike" cap="none">
                <a:solidFill>
                  <a:schemeClr val="dk1"/>
                </a:solidFill>
                <a:highlight>
                  <a:srgbClr val="FCFCFC"/>
                </a:highlight>
                <a:latin typeface="Arial"/>
                <a:ea typeface="Arial"/>
                <a:cs typeface="Arial"/>
                <a:sym typeface="Arial"/>
              </a:rPr>
              <a:t>. Data in AAI is continually updated in real-time.</a:t>
            </a:r>
            <a:endParaRPr sz="1300" b="0" i="0" u="none" strike="noStrike" cap="none">
              <a:solidFill>
                <a:schemeClr val="dk1"/>
              </a:solidFill>
              <a:highlight>
                <a:srgbClr val="FCFCFC"/>
              </a:highlight>
              <a:latin typeface="Arial"/>
              <a:ea typeface="Arial"/>
              <a:cs typeface="Arial"/>
              <a:sym typeface="Arial"/>
            </a:endParaRPr>
          </a:p>
        </p:txBody>
      </p:sp>
      <p:sp>
        <p:nvSpPr>
          <p:cNvPr id="146" name="Google Shape;146;g11dce946de0_0_6"/>
          <p:cNvSpPr/>
          <p:nvPr/>
        </p:nvSpPr>
        <p:spPr>
          <a:xfrm>
            <a:off x="7273625" y="2631301"/>
            <a:ext cx="1080900" cy="888900"/>
          </a:xfrm>
          <a:prstGeom prst="roundRect">
            <a:avLst>
              <a:gd name="adj" fmla="val 16667"/>
            </a:avLst>
          </a:prstGeom>
          <a:noFill/>
          <a:ln w="2857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11dce946de0_0_6"/>
          <p:cNvSpPr txBox="1"/>
          <p:nvPr/>
        </p:nvSpPr>
        <p:spPr>
          <a:xfrm>
            <a:off x="0" y="6303900"/>
            <a:ext cx="12192000" cy="554100"/>
          </a:xfrm>
          <a:prstGeom prst="rect">
            <a:avLst/>
          </a:prstGeom>
          <a:solidFill>
            <a:srgbClr val="FFF2CC"/>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AAI is based on </a:t>
            </a:r>
            <a:r>
              <a:rPr lang="en-US" sz="1200" b="1" i="0" u="none" strike="noStrike" cap="none">
                <a:solidFill>
                  <a:schemeClr val="dk1"/>
                </a:solidFill>
                <a:latin typeface="Arial"/>
                <a:ea typeface="Arial"/>
                <a:cs typeface="Arial"/>
                <a:sym typeface="Arial"/>
              </a:rPr>
              <a:t>model/schema driven architecture approach</a:t>
            </a:r>
            <a:r>
              <a:rPr lang="en-US" sz="1200" b="0" i="0" u="none" strike="noStrike" cap="none">
                <a:solidFill>
                  <a:schemeClr val="dk1"/>
                </a:solidFill>
                <a:latin typeface="Arial"/>
                <a:ea typeface="Arial"/>
                <a:cs typeface="Arial"/>
                <a:sym typeface="Arial"/>
              </a:rPr>
              <a:t> for inventory subsystem, which means AAI </a:t>
            </a:r>
            <a:r>
              <a:rPr lang="en-US" sz="1200" b="1" i="0" u="none" strike="noStrike" cap="none">
                <a:solidFill>
                  <a:schemeClr val="dk1"/>
                </a:solidFill>
                <a:latin typeface="Arial"/>
                <a:ea typeface="Arial"/>
                <a:cs typeface="Arial"/>
                <a:sym typeface="Arial"/>
              </a:rPr>
              <a:t>API</a:t>
            </a:r>
            <a:r>
              <a:rPr lang="en-US" sz="1200" b="0" i="0" u="none" strike="noStrike" cap="none">
                <a:solidFill>
                  <a:schemeClr val="dk1"/>
                </a:solidFill>
                <a:latin typeface="Arial"/>
                <a:ea typeface="Arial"/>
                <a:cs typeface="Arial"/>
                <a:sym typeface="Arial"/>
              </a:rPr>
              <a:t> &amp; graph </a:t>
            </a:r>
            <a:r>
              <a:rPr lang="en-US" sz="1200" b="1" i="0" u="none" strike="noStrike" cap="none">
                <a:solidFill>
                  <a:schemeClr val="dk1"/>
                </a:solidFill>
                <a:latin typeface="Arial"/>
                <a:ea typeface="Arial"/>
                <a:cs typeface="Arial"/>
                <a:sym typeface="Arial"/>
              </a:rPr>
              <a:t>schema</a:t>
            </a:r>
            <a:r>
              <a:rPr lang="en-US" sz="1200" b="0" i="0" u="none" strike="noStrike" cap="none">
                <a:solidFill>
                  <a:schemeClr val="dk1"/>
                </a:solidFill>
                <a:latin typeface="Arial"/>
                <a:ea typeface="Arial"/>
                <a:cs typeface="Arial"/>
                <a:sym typeface="Arial"/>
              </a:rPr>
              <a:t> are driven by its </a:t>
            </a:r>
            <a:r>
              <a:rPr lang="en-US" sz="1200" b="1" i="0" u="none" strike="noStrike" cap="none">
                <a:solidFill>
                  <a:schemeClr val="dk1"/>
                </a:solidFill>
                <a:latin typeface="Arial"/>
                <a:ea typeface="Arial"/>
                <a:cs typeface="Arial"/>
                <a:sym typeface="Arial"/>
              </a:rPr>
              <a:t>Data Model </a:t>
            </a:r>
            <a:r>
              <a:rPr lang="en-US" sz="1200" b="0" i="0" u="none" strike="noStrike" cap="none">
                <a:solidFill>
                  <a:schemeClr val="dk1"/>
                </a:solidFill>
                <a:latin typeface="Arial"/>
                <a:ea typeface="Arial"/>
                <a:cs typeface="Arial"/>
                <a:sym typeface="Arial"/>
              </a:rPr>
              <a:t>without need of any new coding. AAI uses a Graph Database based on JanusGraph.</a:t>
            </a:r>
            <a:endParaRPr sz="1400" b="0" i="0" u="none" strike="noStrike" cap="none">
              <a:solidFill>
                <a:srgbClr val="000000"/>
              </a:solidFill>
              <a:latin typeface="Arial"/>
              <a:ea typeface="Arial"/>
              <a:cs typeface="Arial"/>
              <a:sym typeface="Arial"/>
            </a:endParaRPr>
          </a:p>
        </p:txBody>
      </p:sp>
      <p:sp>
        <p:nvSpPr>
          <p:cNvPr id="148" name="Google Shape;148;g11dce946de0_0_6"/>
          <p:cNvSpPr txBox="1"/>
          <p:nvPr/>
        </p:nvSpPr>
        <p:spPr>
          <a:xfrm>
            <a:off x="9121325" y="126275"/>
            <a:ext cx="2859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227644b0c6_0_99"/>
          <p:cNvSpPr txBox="1"/>
          <p:nvPr/>
        </p:nvSpPr>
        <p:spPr>
          <a:xfrm>
            <a:off x="381000" y="1219200"/>
            <a:ext cx="5955000" cy="321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rgbClr val="A830C5"/>
                </a:solidFill>
                <a:latin typeface="Courier New"/>
                <a:ea typeface="Courier New"/>
                <a:cs typeface="Courier New"/>
                <a:sym typeface="Courier New"/>
              </a:rPr>
              <a:t>Gremlin java class:</a:t>
            </a:r>
            <a:endParaRPr sz="1300">
              <a:solidFill>
                <a:srgbClr val="A830C5"/>
              </a:solidFill>
              <a:latin typeface="Courier New"/>
              <a:ea typeface="Courier New"/>
              <a:cs typeface="Courier New"/>
              <a:sym typeface="Courier New"/>
            </a:endParaRPr>
          </a:p>
          <a:p>
            <a:pPr marL="0" lvl="0" indent="0" algn="l" rtl="0">
              <a:spcBef>
                <a:spcPts val="0"/>
              </a:spcBef>
              <a:spcAft>
                <a:spcPts val="0"/>
              </a:spcAft>
              <a:buNone/>
            </a:pPr>
            <a:endParaRPr sz="1300">
              <a:solidFill>
                <a:srgbClr val="A830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A830C5"/>
                </a:solidFill>
                <a:highlight>
                  <a:srgbClr val="203C47"/>
                </a:highlight>
                <a:latin typeface="Courier New"/>
                <a:ea typeface="Courier New"/>
                <a:cs typeface="Courier New"/>
                <a:sym typeface="Courier New"/>
              </a:rPr>
              <a:t>public Class</a:t>
            </a:r>
            <a:r>
              <a:rPr lang="en-US" sz="1300">
                <a:solidFill>
                  <a:srgbClr val="308EC5"/>
                </a:solidFill>
                <a:highlight>
                  <a:srgbClr val="203C47"/>
                </a:highlight>
                <a:latin typeface="Courier New"/>
                <a:ea typeface="Courier New"/>
                <a:cs typeface="Courier New"/>
                <a:sym typeface="Courier New"/>
              </a:rPr>
              <a:t> GremlinTinkerPopExample{</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A830C5"/>
                </a:solidFill>
                <a:highlight>
                  <a:srgbClr val="203C47"/>
                </a:highlight>
                <a:latin typeface="Courier New"/>
                <a:ea typeface="Courier New"/>
                <a:cs typeface="Courier New"/>
                <a:sym typeface="Courier New"/>
              </a:rPr>
              <a:t>public void</a:t>
            </a:r>
            <a:r>
              <a:rPr lang="en-US" sz="1300">
                <a:solidFill>
                  <a:srgbClr val="308EC5"/>
                </a:solidFill>
                <a:highlight>
                  <a:srgbClr val="203C47"/>
                </a:highlight>
                <a:latin typeface="Courier New"/>
                <a:ea typeface="Courier New"/>
                <a:cs typeface="Courier New"/>
                <a:sym typeface="Courier New"/>
              </a:rPr>
              <a:t> run(String name, String property){</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Graph graph</a:t>
            </a:r>
            <a:r>
              <a:rPr lang="en-US" sz="1300">
                <a:solidFill>
                  <a:schemeClr val="dk1"/>
                </a:solidFill>
                <a:highlight>
                  <a:srgbClr val="203C47"/>
                </a:highlight>
                <a:latin typeface="Courier New"/>
                <a:ea typeface="Courier New"/>
                <a:cs typeface="Courier New"/>
                <a:sym typeface="Courier New"/>
              </a:rPr>
              <a:t> = </a:t>
            </a:r>
            <a:r>
              <a:rPr lang="en-US" sz="1300">
                <a:solidFill>
                  <a:srgbClr val="308EC5"/>
                </a:solidFill>
                <a:highlight>
                  <a:srgbClr val="203C47"/>
                </a:highlight>
                <a:latin typeface="Courier New"/>
                <a:ea typeface="Courier New"/>
                <a:cs typeface="Courier New"/>
                <a:sym typeface="Courier New"/>
              </a:rPr>
              <a:t>GraphFactory.open(...);</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GraphTraversalSource</a:t>
            </a:r>
            <a:r>
              <a:rPr lang="en-US" sz="1300">
                <a:solidFill>
                  <a:srgbClr val="A830C5"/>
                </a:solidFill>
                <a:highlight>
                  <a:srgbClr val="203C47"/>
                </a:highlight>
                <a:latin typeface="Courier New"/>
                <a:ea typeface="Courier New"/>
                <a:cs typeface="Courier New"/>
                <a:sym typeface="Courier New"/>
              </a:rPr>
              <a:t> g </a:t>
            </a:r>
            <a:r>
              <a:rPr lang="en-US" sz="1300">
                <a:solidFill>
                  <a:schemeClr val="dk1"/>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traversal().withEmbedded(graph);</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double avg</a:t>
            </a:r>
            <a:r>
              <a:rPr lang="en-US" sz="1300">
                <a:solidFill>
                  <a:schemeClr val="dk1"/>
                </a:solidFill>
                <a:highlight>
                  <a:srgbClr val="203C47"/>
                </a:highlight>
                <a:latin typeface="Courier New"/>
                <a:ea typeface="Courier New"/>
                <a:cs typeface="Courier New"/>
                <a:sym typeface="Courier New"/>
              </a:rPr>
              <a:t> = </a:t>
            </a:r>
            <a:r>
              <a:rPr lang="en-US" sz="1300">
                <a:solidFill>
                  <a:srgbClr val="A830C5"/>
                </a:solidFill>
                <a:highlight>
                  <a:srgbClr val="203C47"/>
                </a:highlight>
                <a:latin typeface="Courier New"/>
                <a:ea typeface="Courier New"/>
                <a:cs typeface="Courier New"/>
                <a:sym typeface="Courier New"/>
              </a:rPr>
              <a:t>g</a:t>
            </a:r>
            <a:r>
              <a:rPr lang="en-US" sz="1300">
                <a:solidFill>
                  <a:schemeClr val="dk1"/>
                </a:solidFill>
                <a:highlight>
                  <a:srgbClr val="203C47"/>
                </a:highlight>
                <a:latin typeface="Courier New"/>
                <a:ea typeface="Courier New"/>
                <a:cs typeface="Courier New"/>
                <a:sym typeface="Courier New"/>
              </a:rPr>
              <a:t>.V().</a:t>
            </a:r>
            <a:r>
              <a:rPr lang="en-US" sz="1300">
                <a:solidFill>
                  <a:srgbClr val="308EC5"/>
                </a:solidFill>
                <a:highlight>
                  <a:srgbClr val="203C47"/>
                </a:highlight>
                <a:latin typeface="Courier New"/>
                <a:ea typeface="Courier New"/>
                <a:cs typeface="Courier New"/>
                <a:sym typeface="Courier New"/>
              </a:rPr>
              <a:t>has</a:t>
            </a:r>
            <a:r>
              <a:rPr lang="en-US" sz="1300">
                <a:solidFill>
                  <a:schemeClr val="dk1"/>
                </a:solidFill>
                <a:highlight>
                  <a:srgbClr val="203C47"/>
                </a:highlight>
                <a:latin typeface="Courier New"/>
                <a:ea typeface="Courier New"/>
                <a:cs typeface="Courier New"/>
                <a:sym typeface="Courier New"/>
              </a:rPr>
              <a:t>("name",</a:t>
            </a:r>
            <a:r>
              <a:rPr lang="en-US" sz="1300">
                <a:solidFill>
                  <a:srgbClr val="308EC5"/>
                </a:solidFill>
                <a:highlight>
                  <a:srgbClr val="203C47"/>
                </a:highlight>
                <a:latin typeface="Courier New"/>
                <a:ea typeface="Courier New"/>
                <a:cs typeface="Courier New"/>
                <a:sym typeface="Courier New"/>
              </a:rPr>
              <a:t>name</a:t>
            </a:r>
            <a:r>
              <a:rPr lang="en-US" sz="1300">
                <a:solidFill>
                  <a:schemeClr val="dk1"/>
                </a:solidFill>
                <a:highlight>
                  <a:srgbClr val="203C47"/>
                </a:highlight>
                <a:latin typeface="Courier New"/>
                <a:ea typeface="Courier New"/>
                <a:cs typeface="Courier New"/>
                <a:sym typeface="Courier New"/>
              </a:rPr>
              <a:t>).</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out</a:t>
            </a:r>
            <a:r>
              <a:rPr lang="en-US" sz="1300">
                <a:solidFill>
                  <a:schemeClr val="dk1"/>
                </a:solidFill>
                <a:highlight>
                  <a:srgbClr val="203C47"/>
                </a:highlight>
                <a:latin typeface="Courier New"/>
                <a:ea typeface="Courier New"/>
                <a:cs typeface="Courier New"/>
                <a:sym typeface="Courier New"/>
              </a:rPr>
              <a:t>("knows").</a:t>
            </a:r>
            <a:r>
              <a:rPr lang="en-US" sz="1300">
                <a:solidFill>
                  <a:srgbClr val="308EC5"/>
                </a:solidFill>
                <a:highlight>
                  <a:srgbClr val="203C47"/>
                </a:highlight>
                <a:latin typeface="Courier New"/>
                <a:ea typeface="Courier New"/>
                <a:cs typeface="Courier New"/>
                <a:sym typeface="Courier New"/>
              </a:rPr>
              <a:t>out</a:t>
            </a:r>
            <a:r>
              <a:rPr lang="en-US" sz="1300">
                <a:solidFill>
                  <a:schemeClr val="dk1"/>
                </a:solidFill>
                <a:highlight>
                  <a:srgbClr val="203C47"/>
                </a:highlight>
                <a:latin typeface="Courier New"/>
                <a:ea typeface="Courier New"/>
                <a:cs typeface="Courier New"/>
                <a:sym typeface="Courier New"/>
              </a:rPr>
              <a:t>("created").</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values(property).mean().next();</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System.out.printIn</a:t>
            </a:r>
            <a:r>
              <a:rPr lang="en-US" sz="1300">
                <a:solidFill>
                  <a:schemeClr val="dk1"/>
                </a:solidFill>
                <a:highlight>
                  <a:srgbClr val="203C47"/>
                </a:highlight>
                <a:latin typeface="Courier New"/>
                <a:ea typeface="Courier New"/>
                <a:cs typeface="Courier New"/>
                <a:sym typeface="Courier New"/>
              </a:rPr>
              <a:t>("Average rating :" +</a:t>
            </a:r>
            <a:r>
              <a:rPr lang="en-US" sz="1300">
                <a:solidFill>
                  <a:srgbClr val="308EC5"/>
                </a:solidFill>
                <a:highlight>
                  <a:srgbClr val="203C47"/>
                </a:highlight>
                <a:latin typeface="Courier New"/>
                <a:ea typeface="Courier New"/>
                <a:cs typeface="Courier New"/>
                <a:sym typeface="Courier New"/>
              </a:rPr>
              <a:t>avg</a:t>
            </a:r>
            <a:r>
              <a:rPr lang="en-US" sz="1300">
                <a:solidFill>
                  <a:schemeClr val="dk1"/>
                </a:solidFill>
                <a:highlight>
                  <a:srgbClr val="203C47"/>
                </a:highlight>
                <a:latin typeface="Courier New"/>
                <a:ea typeface="Courier New"/>
                <a:cs typeface="Courier New"/>
                <a:sym typeface="Courier New"/>
              </a:rPr>
              <a:t>);</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chemeClr val="dk1"/>
                </a:solidFill>
                <a:highlight>
                  <a:srgbClr val="203C47"/>
                </a:highlight>
                <a:latin typeface="Courier New"/>
                <a:ea typeface="Courier New"/>
                <a:cs typeface="Courier New"/>
                <a:sym typeface="Courier New"/>
              </a:rPr>
              <a:t>}</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chemeClr val="dk1"/>
                </a:solidFill>
                <a:highlight>
                  <a:srgbClr val="203C47"/>
                </a:highlight>
                <a:latin typeface="Courier New"/>
                <a:ea typeface="Courier New"/>
                <a:cs typeface="Courier New"/>
                <a:sym typeface="Courier New"/>
              </a:rPr>
              <a:t>}</a:t>
            </a:r>
            <a:endParaRPr sz="1700"/>
          </a:p>
        </p:txBody>
      </p:sp>
      <p:pic>
        <p:nvPicPr>
          <p:cNvPr id="501" name="Google Shape;501;g1227644b0c6_0_99"/>
          <p:cNvPicPr preferRelativeResize="0"/>
          <p:nvPr/>
        </p:nvPicPr>
        <p:blipFill>
          <a:blip r:embed="rId3">
            <a:alphaModFix/>
          </a:blip>
          <a:stretch>
            <a:fillRect/>
          </a:stretch>
        </p:blipFill>
        <p:spPr>
          <a:xfrm>
            <a:off x="5653925" y="2194575"/>
            <a:ext cx="6411300" cy="1102925"/>
          </a:xfrm>
          <a:prstGeom prst="rect">
            <a:avLst/>
          </a:prstGeom>
          <a:noFill/>
          <a:ln>
            <a:noFill/>
          </a:ln>
        </p:spPr>
      </p:pic>
      <p:sp>
        <p:nvSpPr>
          <p:cNvPr id="502" name="Google Shape;502;g1227644b0c6_0_99"/>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a:solidFill>
                  <a:schemeClr val="lt1"/>
                </a:solidFill>
              </a:rPr>
              <a:t>TinkerPOP gremlin client in Java</a:t>
            </a:r>
            <a:endParaRPr sz="22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285891df33_0_25"/>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a:solidFill>
                  <a:schemeClr val="lt1"/>
                </a:solidFill>
              </a:rPr>
              <a:t>AAI Client</a:t>
            </a:r>
            <a:endParaRPr sz="2200">
              <a:solidFill>
                <a:srgbClr val="FFFFFF"/>
              </a:solidFill>
            </a:endParaRPr>
          </a:p>
        </p:txBody>
      </p:sp>
      <p:sp>
        <p:nvSpPr>
          <p:cNvPr id="509" name="Google Shape;509;g1285891df33_0_25"/>
          <p:cNvSpPr txBox="1"/>
          <p:nvPr/>
        </p:nvSpPr>
        <p:spPr>
          <a:xfrm>
            <a:off x="340275" y="1396025"/>
            <a:ext cx="8646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Get xsd file from schema service and generate classes for each resource in schema file</a:t>
            </a:r>
            <a:endParaRPr/>
          </a:p>
          <a:p>
            <a:pPr marL="0" lvl="0" indent="0" algn="l" rtl="0">
              <a:spcBef>
                <a:spcPts val="0"/>
              </a:spcBef>
              <a:spcAft>
                <a:spcPts val="0"/>
              </a:spcAft>
              <a:buNone/>
            </a:pPr>
            <a:r>
              <a:rPr lang="en-US"/>
              <a:t>Use:</a:t>
            </a:r>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maven plugin:</a:t>
            </a:r>
            <a:r>
              <a:rPr lang="en-US">
                <a:solidFill>
                  <a:schemeClr val="dk1"/>
                </a:solidFill>
              </a:rPr>
              <a:t> </a:t>
            </a:r>
            <a:r>
              <a:rPr lang="en-US" sz="1000">
                <a:solidFill>
                  <a:schemeClr val="dk1"/>
                </a:solidFill>
                <a:latin typeface="Courier New"/>
                <a:ea typeface="Courier New"/>
                <a:cs typeface="Courier New"/>
                <a:sym typeface="Courier New"/>
              </a:rPr>
              <a:t>jaxb2-maven-plugin (org.codehaus.mojo)</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000">
                <a:solidFill>
                  <a:schemeClr val="dk1"/>
                </a:solidFill>
                <a:latin typeface="Courier New"/>
                <a:ea typeface="Courier New"/>
                <a:cs typeface="Courier New"/>
                <a:sym typeface="Courier New"/>
              </a:rPr>
              <a:t>goals : xjc</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244729dbac_0_15"/>
          <p:cNvSpPr txBox="1"/>
          <p:nvPr/>
        </p:nvSpPr>
        <p:spPr>
          <a:xfrm>
            <a:off x="2055600" y="2773725"/>
            <a:ext cx="6831000" cy="754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3700" b="0" i="0" u="none" strike="noStrike" cap="none">
                <a:solidFill>
                  <a:srgbClr val="000000"/>
                </a:solidFill>
                <a:latin typeface="Arial"/>
                <a:ea typeface="Arial"/>
                <a:cs typeface="Arial"/>
                <a:sym typeface="Arial"/>
              </a:rPr>
              <a:t>THANKS</a:t>
            </a:r>
            <a:endParaRPr sz="37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1285891df33_0_14"/>
          <p:cNvSpPr txBox="1"/>
          <p:nvPr/>
        </p:nvSpPr>
        <p:spPr>
          <a:xfrm>
            <a:off x="226850" y="1212800"/>
            <a:ext cx="5680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https://wiki.eclipse.org/EclipseLink/Examples/SDO/JPA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https://www.eclipse.org/eclipselink/api/2.3/org/eclipse/persistence/jaxb/dynamic/DynamicJAXBContextFactory.html</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https://www.eclipse.org/eclipselink/documentation/2.6/moxy/dynamic_jaxb004.htm</a:t>
            </a:r>
            <a:endParaRPr/>
          </a:p>
        </p:txBody>
      </p:sp>
      <p:sp>
        <p:nvSpPr>
          <p:cNvPr id="522" name="Google Shape;522;g1285891df33_0_14"/>
          <p:cNvSpPr txBox="1"/>
          <p:nvPr/>
        </p:nvSpPr>
        <p:spPr>
          <a:xfrm>
            <a:off x="226850" y="174500"/>
            <a:ext cx="80097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Resource mS : XML to DB entities </a:t>
            </a:r>
            <a:endParaRPr sz="2100">
              <a:solidFill>
                <a:schemeClr val="lt1"/>
              </a:solidFill>
            </a:endParaRPr>
          </a:p>
        </p:txBody>
      </p:sp>
      <p:sp>
        <p:nvSpPr>
          <p:cNvPr id="523" name="Google Shape;523;g1285891df33_0_14"/>
          <p:cNvSpPr txBox="1"/>
          <p:nvPr/>
        </p:nvSpPr>
        <p:spPr>
          <a:xfrm>
            <a:off x="366450" y="3306850"/>
            <a:ext cx="77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227644b0c6_0_25"/>
          <p:cNvSpPr txBox="1"/>
          <p:nvPr/>
        </p:nvSpPr>
        <p:spPr>
          <a:xfrm>
            <a:off x="0" y="1371600"/>
            <a:ext cx="3805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US" b="1">
                <a:solidFill>
                  <a:schemeClr val="dk1"/>
                </a:solidFill>
                <a:highlight>
                  <a:srgbClr val="FFFFFF"/>
                </a:highlight>
              </a:rPr>
              <a:t>Eclipse MOXy:</a:t>
            </a:r>
            <a:endParaRPr b="1">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US">
                <a:solidFill>
                  <a:schemeClr val="dk1"/>
                </a:solidFill>
                <a:highlight>
                  <a:srgbClr val="FFFFFF"/>
                </a:highlight>
              </a:rPr>
              <a:t>The MOXy component, supplied by EclipseLink, enables you to efficiently bind Java classes to XML schemas.</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US">
                <a:solidFill>
                  <a:schemeClr val="dk1"/>
                </a:solidFill>
                <a:highlight>
                  <a:srgbClr val="FFFFFF"/>
                </a:highlight>
              </a:rPr>
              <a:t>When using EclipseLink MOXy as the JAXB provider, no metadata is required to convert your existing object model to XML. You can supply metadata (using annotations or XML) if you want to fine-tune the XML representation.</a:t>
            </a:r>
            <a:endParaRPr sz="1700"/>
          </a:p>
        </p:txBody>
      </p:sp>
      <p:pic>
        <p:nvPicPr>
          <p:cNvPr id="530" name="Google Shape;530;g1227644b0c6_0_25"/>
          <p:cNvPicPr preferRelativeResize="0"/>
          <p:nvPr/>
        </p:nvPicPr>
        <p:blipFill>
          <a:blip r:embed="rId3">
            <a:alphaModFix/>
          </a:blip>
          <a:stretch>
            <a:fillRect/>
          </a:stretch>
        </p:blipFill>
        <p:spPr>
          <a:xfrm>
            <a:off x="4166450" y="1124650"/>
            <a:ext cx="7915275" cy="481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g1227644b0c6_0_105"/>
          <p:cNvPicPr preferRelativeResize="0"/>
          <p:nvPr/>
        </p:nvPicPr>
        <p:blipFill>
          <a:blip r:embed="rId3">
            <a:alphaModFix/>
          </a:blip>
          <a:stretch>
            <a:fillRect/>
          </a:stretch>
        </p:blipFill>
        <p:spPr>
          <a:xfrm>
            <a:off x="218125" y="1324625"/>
            <a:ext cx="9229725" cy="4495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g1227644b0c6_0_110"/>
          <p:cNvPicPr preferRelativeResize="0"/>
          <p:nvPr/>
        </p:nvPicPr>
        <p:blipFill>
          <a:blip r:embed="rId3">
            <a:alphaModFix/>
          </a:blip>
          <a:stretch>
            <a:fillRect/>
          </a:stretch>
        </p:blipFill>
        <p:spPr>
          <a:xfrm>
            <a:off x="152400" y="1295400"/>
            <a:ext cx="9144000" cy="4629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227644b0c6_0_5"/>
          <p:cNvSpPr txBox="1"/>
          <p:nvPr/>
        </p:nvSpPr>
        <p:spPr>
          <a:xfrm>
            <a:off x="226850" y="174500"/>
            <a:ext cx="47553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Resource mS Dynamic POJOs</a:t>
            </a:r>
            <a:endParaRPr sz="2100">
              <a:solidFill>
                <a:schemeClr val="lt1"/>
              </a:solidFill>
            </a:endParaRPr>
          </a:p>
        </p:txBody>
      </p:sp>
      <p:sp>
        <p:nvSpPr>
          <p:cNvPr id="549" name="Google Shape;549;g1227644b0c6_0_5"/>
          <p:cNvSpPr txBox="1"/>
          <p:nvPr/>
        </p:nvSpPr>
        <p:spPr>
          <a:xfrm>
            <a:off x="7503675" y="174500"/>
            <a:ext cx="4441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rPr>
              <a:t>https://www.eclipse.org/eclipselink/documentation/2.5/moxy/dynamic_jaxb003.htm</a:t>
            </a:r>
            <a:endParaRPr sz="1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1dce946de0_0_350"/>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Overview: Design to Runtime</a:t>
            </a:r>
            <a:endParaRPr sz="3600" b="0" i="0" u="none" strike="noStrike" cap="none">
              <a:solidFill>
                <a:srgbClr val="000000"/>
              </a:solidFill>
              <a:latin typeface="Calibri"/>
              <a:ea typeface="Calibri"/>
              <a:cs typeface="Calibri"/>
              <a:sym typeface="Calibri"/>
            </a:endParaRPr>
          </a:p>
        </p:txBody>
      </p:sp>
      <p:sp>
        <p:nvSpPr>
          <p:cNvPr id="155" name="Google Shape;155;g11dce946de0_0_350"/>
          <p:cNvSpPr txBox="1"/>
          <p:nvPr/>
        </p:nvSpPr>
        <p:spPr>
          <a:xfrm>
            <a:off x="9121325" y="126275"/>
            <a:ext cx="2859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sp>
        <p:nvSpPr>
          <p:cNvPr id="156" name="Google Shape;156;g11dce946de0_0_350"/>
          <p:cNvSpPr txBox="1"/>
          <p:nvPr/>
        </p:nvSpPr>
        <p:spPr>
          <a:xfrm>
            <a:off x="6698175" y="1027850"/>
            <a:ext cx="5391900" cy="5377500"/>
          </a:xfrm>
          <a:prstGeom prst="rect">
            <a:avLst/>
          </a:prstGeom>
          <a:noFill/>
          <a:ln>
            <a:noFill/>
          </a:ln>
        </p:spPr>
        <p:txBody>
          <a:bodyPr spcFirstLastPara="1" wrap="square" lIns="91425" tIns="91425" rIns="91425" bIns="91425" anchor="t" anchorCtr="0">
            <a:spAutoFit/>
          </a:bodyPr>
          <a:lstStyle/>
          <a:p>
            <a:pPr marL="0" marR="0" lvl="0" indent="0" algn="l" rtl="0">
              <a:lnSpc>
                <a:spcPct val="143636"/>
              </a:lnSpc>
              <a:spcBef>
                <a:spcPts val="1000"/>
              </a:spcBef>
              <a:spcAft>
                <a:spcPts val="0"/>
              </a:spcAft>
              <a:buClr>
                <a:srgbClr val="000000"/>
              </a:buClr>
              <a:buSzPts val="1200"/>
              <a:buFont typeface="Arial"/>
              <a:buNone/>
            </a:pPr>
            <a:r>
              <a:rPr lang="en-US" sz="1100" b="1" i="0" u="none" strike="noStrike" cap="none">
                <a:solidFill>
                  <a:schemeClr val="dk1"/>
                </a:solidFill>
                <a:latin typeface="Arial"/>
                <a:ea typeface="Arial"/>
                <a:cs typeface="Arial"/>
                <a:sym typeface="Arial"/>
              </a:rPr>
              <a:t>Phase I: AAI Schema Design &amp; Update</a:t>
            </a:r>
            <a:endParaRPr sz="1100" b="1" i="0" u="none" strike="noStrike" cap="none">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a:solidFill>
                  <a:schemeClr val="dk1"/>
                </a:solidFill>
                <a:latin typeface="Arial"/>
                <a:ea typeface="Arial"/>
                <a:cs typeface="Arial"/>
                <a:sym typeface="Arial"/>
              </a:rPr>
              <a:t>AAI schemas are represented in OXM (Object XML mapping) file along with EdgeRule JSON file</a:t>
            </a:r>
            <a:endParaRPr sz="1100" b="0" i="0" u="none" strike="noStrike" cap="none">
              <a:solidFill>
                <a:schemeClr val="dk1"/>
              </a:solidFill>
              <a:latin typeface="Arial"/>
              <a:ea typeface="Arial"/>
              <a:cs typeface="Arial"/>
              <a:sym typeface="Arial"/>
            </a:endParaRPr>
          </a:p>
          <a:p>
            <a:pPr marL="457200" marR="0" lvl="0" indent="-298450" algn="l" rtl="0">
              <a:lnSpc>
                <a:spcPct val="143636"/>
              </a:lnSpc>
              <a:spcBef>
                <a:spcPts val="100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AAI is recompiled with OXM file to update schema and generate required APIs.</a:t>
            </a:r>
            <a:endParaRPr sz="1100" b="0" i="0" u="none" strike="noStrike" cap="none">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a:solidFill>
                  <a:schemeClr val="dk1"/>
                </a:solidFill>
                <a:latin typeface="Arial"/>
                <a:ea typeface="Arial"/>
                <a:cs typeface="Arial"/>
                <a:sym typeface="Arial"/>
              </a:rPr>
              <a:t>Additionally XSD based schema is generated from OXM, this XSD file is used by AAI Client library (for usage by other ONAP components).</a:t>
            </a:r>
            <a:endParaRPr sz="1100" b="0" i="0" u="none" strike="noStrike" cap="none">
              <a:solidFill>
                <a:schemeClr val="dk1"/>
              </a:solidFill>
              <a:latin typeface="Arial"/>
              <a:ea typeface="Arial"/>
              <a:cs typeface="Arial"/>
              <a:sym typeface="Arial"/>
            </a:endParaRPr>
          </a:p>
          <a:p>
            <a:pPr marL="0" marR="0" lvl="0" indent="0" algn="l" rtl="0">
              <a:lnSpc>
                <a:spcPct val="143636"/>
              </a:lnSpc>
              <a:spcBef>
                <a:spcPts val="1000"/>
              </a:spcBef>
              <a:spcAft>
                <a:spcPts val="0"/>
              </a:spcAft>
              <a:buClr>
                <a:srgbClr val="000000"/>
              </a:buClr>
              <a:buSzPts val="1200"/>
              <a:buFont typeface="Arial"/>
              <a:buNone/>
            </a:pPr>
            <a:r>
              <a:rPr lang="en-US" sz="1100" b="1" i="0" u="none" strike="noStrike" cap="none">
                <a:solidFill>
                  <a:schemeClr val="dk1"/>
                </a:solidFill>
                <a:latin typeface="Arial"/>
                <a:ea typeface="Arial"/>
                <a:cs typeface="Arial"/>
                <a:sym typeface="Arial"/>
              </a:rPr>
              <a:t>Phase II: ONAP Service Design</a:t>
            </a:r>
            <a:endParaRPr sz="1100" b="1" i="0" u="none" strike="noStrike" cap="none">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a:solidFill>
                  <a:schemeClr val="dk1"/>
                </a:solidFill>
                <a:latin typeface="Arial"/>
                <a:ea typeface="Arial"/>
                <a:cs typeface="Arial"/>
                <a:sym typeface="Arial"/>
              </a:rPr>
              <a:t>The Model Loader polls the topic for new TOSCA CSAR distributions. It GETs the new CSAR.</a:t>
            </a:r>
            <a:endParaRPr sz="1100" b="0" i="0" u="none" strike="noStrike" cap="none">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a:solidFill>
                  <a:schemeClr val="dk1"/>
                </a:solidFill>
                <a:latin typeface="Arial"/>
                <a:ea typeface="Arial"/>
                <a:cs typeface="Arial"/>
                <a:sym typeface="Arial"/>
              </a:rPr>
              <a:t>Model Loader facilitates the distribution and ingestion of new service and resource information from SDC to AAI</a:t>
            </a:r>
            <a:endParaRPr sz="1100" b="0" i="0" u="none" strike="noStrike" cap="none">
              <a:solidFill>
                <a:schemeClr val="dk1"/>
              </a:solidFill>
              <a:latin typeface="Arial"/>
              <a:ea typeface="Arial"/>
              <a:cs typeface="Arial"/>
              <a:sym typeface="Arial"/>
            </a:endParaRPr>
          </a:p>
          <a:p>
            <a:pPr marL="0" marR="0" lvl="0" indent="0" algn="l" rtl="0">
              <a:lnSpc>
                <a:spcPct val="143636"/>
              </a:lnSpc>
              <a:spcBef>
                <a:spcPts val="1000"/>
              </a:spcBef>
              <a:spcAft>
                <a:spcPts val="0"/>
              </a:spcAft>
              <a:buClr>
                <a:srgbClr val="000000"/>
              </a:buClr>
              <a:buSzPts val="1200"/>
              <a:buFont typeface="Arial"/>
              <a:buNone/>
            </a:pPr>
            <a:r>
              <a:rPr lang="en-US" sz="1100" b="1" i="0" u="none" strike="noStrike" cap="none">
                <a:solidFill>
                  <a:schemeClr val="dk1"/>
                </a:solidFill>
                <a:latin typeface="Arial"/>
                <a:ea typeface="Arial"/>
                <a:cs typeface="Arial"/>
                <a:sym typeface="Arial"/>
              </a:rPr>
              <a:t>Phase III: ONAP Runtime</a:t>
            </a:r>
            <a:endParaRPr sz="1100" b="1" i="0" u="none" strike="noStrike" cap="none">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a:solidFill>
                  <a:schemeClr val="dk1"/>
                </a:solidFill>
                <a:latin typeface="Arial"/>
                <a:ea typeface="Arial"/>
                <a:cs typeface="Arial"/>
                <a:sym typeface="Arial"/>
              </a:rPr>
              <a:t>Using AAI client/ direct REST APIs other ONAP components interact with AAI.</a:t>
            </a:r>
            <a:endParaRPr sz="1100" b="0" i="0" u="none" strike="noStrike" cap="none">
              <a:solidFill>
                <a:schemeClr val="dk1"/>
              </a:solidFill>
              <a:latin typeface="Arial"/>
              <a:ea typeface="Arial"/>
              <a:cs typeface="Arial"/>
              <a:sym typeface="Arial"/>
            </a:endParaRPr>
          </a:p>
          <a:p>
            <a:pPr marL="457200" marR="0" lvl="0" indent="-298450" algn="l" rtl="0">
              <a:lnSpc>
                <a:spcPct val="143636"/>
              </a:lnSpc>
              <a:spcBef>
                <a:spcPts val="1000"/>
              </a:spcBef>
              <a:spcAft>
                <a:spcPts val="100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AAI operates on JANUS Graph DB using Gremlin Query language</a:t>
            </a:r>
            <a:endParaRPr sz="1100" b="0" i="0" u="none" strike="noStrike" cap="none">
              <a:solidFill>
                <a:schemeClr val="dk1"/>
              </a:solidFill>
              <a:latin typeface="Arial"/>
              <a:ea typeface="Arial"/>
              <a:cs typeface="Arial"/>
              <a:sym typeface="Arial"/>
            </a:endParaRPr>
          </a:p>
        </p:txBody>
      </p:sp>
      <p:grpSp>
        <p:nvGrpSpPr>
          <p:cNvPr id="157" name="Google Shape;157;g11dce946de0_0_350"/>
          <p:cNvGrpSpPr/>
          <p:nvPr/>
        </p:nvGrpSpPr>
        <p:grpSpPr>
          <a:xfrm>
            <a:off x="-4875" y="1306628"/>
            <a:ext cx="6703052" cy="4103310"/>
            <a:chOff x="-4873" y="1306626"/>
            <a:chExt cx="7993146" cy="4103310"/>
          </a:xfrm>
        </p:grpSpPr>
        <p:pic>
          <p:nvPicPr>
            <p:cNvPr id="158" name="Google Shape;158;g11dce946de0_0_350"/>
            <p:cNvPicPr preferRelativeResize="0"/>
            <p:nvPr/>
          </p:nvPicPr>
          <p:blipFill rotWithShape="1">
            <a:blip r:embed="rId3">
              <a:alphaModFix/>
            </a:blip>
            <a:srcRect/>
            <a:stretch/>
          </p:blipFill>
          <p:spPr>
            <a:xfrm>
              <a:off x="-4873" y="2037828"/>
              <a:ext cx="7993146" cy="3372108"/>
            </a:xfrm>
            <a:prstGeom prst="rect">
              <a:avLst/>
            </a:prstGeom>
            <a:noFill/>
            <a:ln>
              <a:noFill/>
            </a:ln>
          </p:spPr>
        </p:pic>
        <p:pic>
          <p:nvPicPr>
            <p:cNvPr id="159" name="Google Shape;159;g11dce946de0_0_350"/>
            <p:cNvPicPr preferRelativeResize="0"/>
            <p:nvPr/>
          </p:nvPicPr>
          <p:blipFill rotWithShape="1">
            <a:blip r:embed="rId4">
              <a:alphaModFix/>
            </a:blip>
            <a:srcRect/>
            <a:stretch/>
          </p:blipFill>
          <p:spPr>
            <a:xfrm>
              <a:off x="3694500" y="1306626"/>
              <a:ext cx="681675" cy="572925"/>
            </a:xfrm>
            <a:prstGeom prst="rect">
              <a:avLst/>
            </a:prstGeom>
            <a:noFill/>
            <a:ln>
              <a:noFill/>
            </a:ln>
          </p:spPr>
        </p:pic>
        <p:sp>
          <p:nvSpPr>
            <p:cNvPr id="160" name="Google Shape;160;g11dce946de0_0_350"/>
            <p:cNvSpPr/>
            <p:nvPr/>
          </p:nvSpPr>
          <p:spPr>
            <a:xfrm>
              <a:off x="3971750" y="1988700"/>
              <a:ext cx="177000" cy="61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11dce946de0_0_350"/>
            <p:cNvSpPr txBox="1"/>
            <p:nvPr/>
          </p:nvSpPr>
          <p:spPr>
            <a:xfrm>
              <a:off x="4072125" y="2131550"/>
              <a:ext cx="95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OXM Files</a:t>
              </a:r>
              <a:endParaRPr sz="12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121d1ba95ae_0_28"/>
          <p:cNvPicPr preferRelativeResize="0"/>
          <p:nvPr/>
        </p:nvPicPr>
        <p:blipFill rotWithShape="1">
          <a:blip r:embed="rId3">
            <a:alphaModFix/>
          </a:blip>
          <a:srcRect/>
          <a:stretch/>
        </p:blipFill>
        <p:spPr>
          <a:xfrm>
            <a:off x="4138375" y="774925"/>
            <a:ext cx="8103075" cy="6008300"/>
          </a:xfrm>
          <a:prstGeom prst="rect">
            <a:avLst/>
          </a:prstGeom>
          <a:noFill/>
          <a:ln>
            <a:noFill/>
          </a:ln>
        </p:spPr>
      </p:pic>
      <p:sp>
        <p:nvSpPr>
          <p:cNvPr id="168" name="Google Shape;168;g121d1ba95ae_0_28"/>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Architecture</a:t>
            </a:r>
            <a:r>
              <a:rPr lang="en-US" sz="3600" b="0" i="0" u="none" strike="noStrike" cap="none">
                <a:solidFill>
                  <a:schemeClr val="lt1"/>
                </a:solidFill>
                <a:latin typeface="Arial"/>
                <a:ea typeface="Arial"/>
                <a:cs typeface="Arial"/>
                <a:sym typeface="Arial"/>
              </a:rPr>
              <a:t>: Components</a:t>
            </a:r>
            <a:endParaRPr sz="3600" b="0" i="0" u="none" strike="noStrike" cap="none">
              <a:solidFill>
                <a:srgbClr val="000000"/>
              </a:solidFill>
              <a:latin typeface="Calibri"/>
              <a:ea typeface="Calibri"/>
              <a:cs typeface="Calibri"/>
              <a:sym typeface="Calibri"/>
            </a:endParaRPr>
          </a:p>
        </p:txBody>
      </p:sp>
      <p:sp>
        <p:nvSpPr>
          <p:cNvPr id="169" name="Google Shape;169;g121d1ba95ae_0_28"/>
          <p:cNvSpPr txBox="1"/>
          <p:nvPr/>
        </p:nvSpPr>
        <p:spPr>
          <a:xfrm>
            <a:off x="9158025" y="92675"/>
            <a:ext cx="30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sp>
        <p:nvSpPr>
          <p:cNvPr id="170" name="Google Shape;170;g121d1ba95ae_0_28"/>
          <p:cNvSpPr txBox="1"/>
          <p:nvPr/>
        </p:nvSpPr>
        <p:spPr>
          <a:xfrm>
            <a:off x="0" y="782500"/>
            <a:ext cx="4604400" cy="83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404040"/>
                </a:solidFill>
                <a:highlight>
                  <a:srgbClr val="FCFCFC"/>
                </a:highlight>
                <a:latin typeface="Georgia"/>
                <a:ea typeface="Georgia"/>
                <a:cs typeface="Georgia"/>
                <a:sym typeface="Georgia"/>
              </a:rPr>
              <a:t>ESR: </a:t>
            </a:r>
            <a:r>
              <a:rPr lang="en-US" sz="900" b="0" i="0" u="none" strike="noStrike" cap="none">
                <a:solidFill>
                  <a:srgbClr val="404040"/>
                </a:solidFill>
                <a:highlight>
                  <a:srgbClr val="FCFCFC"/>
                </a:highlight>
                <a:latin typeface="Arial"/>
                <a:ea typeface="Arial"/>
                <a:cs typeface="Arial"/>
                <a:sym typeface="Arial"/>
              </a:rPr>
              <a:t>Applications for management of external systems.</a:t>
            </a:r>
            <a:endParaRPr sz="900" b="0" i="0" u="none" strike="noStrike" cap="none">
              <a:solidFill>
                <a:srgbClr val="404040"/>
              </a:solidFill>
              <a:highlight>
                <a:srgbClr val="FCFCFC"/>
              </a:highlight>
              <a:latin typeface="Arial"/>
              <a:ea typeface="Arial"/>
              <a:cs typeface="Arial"/>
              <a:sym typeface="Arial"/>
            </a:endParaRPr>
          </a:p>
        </p:txBody>
      </p:sp>
      <p:graphicFrame>
        <p:nvGraphicFramePr>
          <p:cNvPr id="171" name="Google Shape;171;g121d1ba95ae_0_28"/>
          <p:cNvGraphicFramePr/>
          <p:nvPr/>
        </p:nvGraphicFramePr>
        <p:xfrm>
          <a:off x="84400" y="1379400"/>
          <a:ext cx="4015950" cy="473075"/>
        </p:xfrm>
        <a:graphic>
          <a:graphicData uri="http://schemas.openxmlformats.org/drawingml/2006/table">
            <a:tbl>
              <a:tblPr>
                <a:noFill/>
                <a:tableStyleId>{B3A532CF-F320-4F1A-840E-BB387BD2F28A}</a:tableStyleId>
              </a:tblPr>
              <a:tblGrid>
                <a:gridCol w="671075">
                  <a:extLst>
                    <a:ext uri="{9D8B030D-6E8A-4147-A177-3AD203B41FA5}">
                      <a16:colId xmlns:a16="http://schemas.microsoft.com/office/drawing/2014/main" val="20000"/>
                    </a:ext>
                  </a:extLst>
                </a:gridCol>
                <a:gridCol w="3344875">
                  <a:extLst>
                    <a:ext uri="{9D8B030D-6E8A-4147-A177-3AD203B41FA5}">
                      <a16:colId xmlns:a16="http://schemas.microsoft.com/office/drawing/2014/main" val="20001"/>
                    </a:ext>
                  </a:extLst>
                </a:gridCol>
              </a:tblGrid>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aai/esr-gui</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External system management ui.</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0:1"/>
                      </a:ext>
                    </a:extLst>
                  </a:tcPr>
                </a:tc>
                <a:extLst>
                  <a:ext uri="{0D108BD9-81ED-4DB2-BD59-A6C34878D82A}">
                    <a16:rowId xmlns:a16="http://schemas.microsoft.com/office/drawing/2014/main" val="10000"/>
                  </a:ext>
                </a:extLst>
              </a:tr>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aai/esr-server</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1: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ESR backend, mainly include the function of external system reachable check and data pretreatment.</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1:1"/>
                      </a:ext>
                    </a:extLst>
                  </a:tcPr>
                </a:tc>
                <a:extLst>
                  <a:ext uri="{0D108BD9-81ED-4DB2-BD59-A6C34878D82A}">
                    <a16:rowId xmlns:a16="http://schemas.microsoft.com/office/drawing/2014/main" val="10001"/>
                  </a:ext>
                </a:extLst>
              </a:tr>
            </a:tbl>
          </a:graphicData>
        </a:graphic>
      </p:graphicFrame>
      <p:sp>
        <p:nvSpPr>
          <p:cNvPr id="172" name="Google Shape;172;g121d1ba95ae_0_28"/>
          <p:cNvSpPr txBox="1"/>
          <p:nvPr/>
        </p:nvSpPr>
        <p:spPr>
          <a:xfrm>
            <a:off x="-76200" y="2077900"/>
            <a:ext cx="4604400" cy="3693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200"/>
              <a:buFont typeface="Arial"/>
              <a:buNone/>
            </a:pPr>
            <a:r>
              <a:rPr lang="en-US" sz="1200" b="1" i="0" u="none" strike="noStrike" cap="none">
                <a:solidFill>
                  <a:srgbClr val="404040"/>
                </a:solidFill>
                <a:highlight>
                  <a:srgbClr val="FCFCFC"/>
                </a:highlight>
                <a:latin typeface="Georgia"/>
                <a:ea typeface="Georgia"/>
                <a:cs typeface="Georgia"/>
                <a:sym typeface="Georgia"/>
              </a:rPr>
              <a:t>Input abstraction:</a:t>
            </a:r>
            <a:r>
              <a:rPr lang="en-US" sz="900" b="0" i="0" u="none" strike="noStrike" cap="none">
                <a:solidFill>
                  <a:srgbClr val="404040"/>
                </a:solidFill>
                <a:highlight>
                  <a:srgbClr val="FCFCFC"/>
                </a:highlight>
                <a:latin typeface="Arial"/>
                <a:ea typeface="Arial"/>
                <a:cs typeface="Arial"/>
                <a:sym typeface="Arial"/>
              </a:rPr>
              <a:t>Applications that serve as entry points to A&amp;AI.</a:t>
            </a:r>
            <a:endParaRPr sz="1200" b="1" i="0" u="none" strike="noStrike" cap="none">
              <a:solidFill>
                <a:srgbClr val="404040"/>
              </a:solidFill>
              <a:highlight>
                <a:srgbClr val="FCFCFC"/>
              </a:highlight>
              <a:latin typeface="Georgia"/>
              <a:ea typeface="Georgia"/>
              <a:cs typeface="Georgia"/>
              <a:sym typeface="Georgia"/>
            </a:endParaRPr>
          </a:p>
        </p:txBody>
      </p:sp>
      <p:graphicFrame>
        <p:nvGraphicFramePr>
          <p:cNvPr id="173" name="Google Shape;173;g121d1ba95ae_0_28"/>
          <p:cNvGraphicFramePr/>
          <p:nvPr/>
        </p:nvGraphicFramePr>
        <p:xfrm>
          <a:off x="76200" y="2453075"/>
          <a:ext cx="4015950" cy="752475"/>
        </p:xfrm>
        <a:graphic>
          <a:graphicData uri="http://schemas.openxmlformats.org/drawingml/2006/table">
            <a:tbl>
              <a:tblPr>
                <a:noFill/>
                <a:tableStyleId>{B3A532CF-F320-4F1A-840E-BB387BD2F28A}</a:tableStyleId>
              </a:tblPr>
              <a:tblGrid>
                <a:gridCol w="925925">
                  <a:extLst>
                    <a:ext uri="{9D8B030D-6E8A-4147-A177-3AD203B41FA5}">
                      <a16:colId xmlns:a16="http://schemas.microsoft.com/office/drawing/2014/main" val="20000"/>
                    </a:ext>
                  </a:extLst>
                </a:gridCol>
                <a:gridCol w="3090025">
                  <a:extLst>
                    <a:ext uri="{9D8B030D-6E8A-4147-A177-3AD203B41FA5}">
                      <a16:colId xmlns:a16="http://schemas.microsoft.com/office/drawing/2014/main" val="20001"/>
                    </a:ext>
                  </a:extLst>
                </a:gridCol>
              </a:tblGrid>
              <a:tr h="3524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aai/model-loader</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Obtains SDC artifacts and loads them into the A&amp;AI Resources service for storage.</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0:1"/>
                      </a:ext>
                    </a:extLst>
                  </a:tcPr>
                </a:tc>
                <a:extLst>
                  <a:ext uri="{0D108BD9-81ED-4DB2-BD59-A6C34878D82A}">
                    <a16:rowId xmlns:a16="http://schemas.microsoft.com/office/drawing/2014/main" val="10000"/>
                  </a:ext>
                </a:extLst>
              </a:tr>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aai/sparky-be</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1: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AAI user interface back end.</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1:1"/>
                      </a:ext>
                    </a:extLst>
                  </a:tcPr>
                </a:tc>
                <a:extLst>
                  <a:ext uri="{0D108BD9-81ED-4DB2-BD59-A6C34878D82A}">
                    <a16:rowId xmlns:a16="http://schemas.microsoft.com/office/drawing/2014/main" val="10001"/>
                  </a:ext>
                </a:extLst>
              </a:tr>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aai/sparky-fe</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2: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AAI user interface front end.</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2:1"/>
                      </a:ext>
                    </a:extLst>
                  </a:tcPr>
                </a:tc>
                <a:extLst>
                  <a:ext uri="{0D108BD9-81ED-4DB2-BD59-A6C34878D82A}">
                    <a16:rowId xmlns:a16="http://schemas.microsoft.com/office/drawing/2014/main" val="10002"/>
                  </a:ext>
                </a:extLst>
              </a:tr>
            </a:tbl>
          </a:graphicData>
        </a:graphic>
      </p:graphicFrame>
      <p:sp>
        <p:nvSpPr>
          <p:cNvPr id="174" name="Google Shape;174;g121d1ba95ae_0_28"/>
          <p:cNvSpPr txBox="1"/>
          <p:nvPr/>
        </p:nvSpPr>
        <p:spPr>
          <a:xfrm>
            <a:off x="-76200" y="3373300"/>
            <a:ext cx="4214700" cy="5079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000"/>
              <a:buFont typeface="Arial"/>
              <a:buNone/>
            </a:pPr>
            <a:r>
              <a:rPr lang="en-US" sz="1000" b="1" i="0" u="none" strike="noStrike" cap="none">
                <a:solidFill>
                  <a:srgbClr val="404040"/>
                </a:solidFill>
                <a:highlight>
                  <a:srgbClr val="FCFCFC"/>
                </a:highlight>
                <a:latin typeface="Arial"/>
                <a:ea typeface="Arial"/>
                <a:cs typeface="Arial"/>
                <a:sym typeface="Arial"/>
              </a:rPr>
              <a:t>Query abstraction</a:t>
            </a:r>
            <a:r>
              <a:rPr lang="en-US" sz="1200" b="1" i="0" u="none" strike="noStrike" cap="none">
                <a:solidFill>
                  <a:srgbClr val="404040"/>
                </a:solidFill>
                <a:highlight>
                  <a:srgbClr val="FCFCFC"/>
                </a:highlight>
                <a:latin typeface="Georgia"/>
                <a:ea typeface="Georgia"/>
                <a:cs typeface="Georgia"/>
                <a:sym typeface="Georgia"/>
              </a:rPr>
              <a:t>:</a:t>
            </a:r>
            <a:r>
              <a:rPr lang="en-US" sz="900" b="0" i="0" u="none" strike="noStrike" cap="none">
                <a:solidFill>
                  <a:srgbClr val="404040"/>
                </a:solidFill>
                <a:highlight>
                  <a:srgbClr val="FCFCFC"/>
                </a:highlight>
                <a:latin typeface="Arial"/>
                <a:ea typeface="Arial"/>
                <a:cs typeface="Arial"/>
                <a:sym typeface="Arial"/>
              </a:rPr>
              <a:t>Query abstraction point for clients that routes AAI queries and event data.</a:t>
            </a:r>
            <a:endParaRPr sz="1200" b="1" i="0" u="none" strike="noStrike" cap="none">
              <a:solidFill>
                <a:srgbClr val="404040"/>
              </a:solidFill>
              <a:highlight>
                <a:srgbClr val="FCFCFC"/>
              </a:highlight>
              <a:latin typeface="Georgia"/>
              <a:ea typeface="Georgia"/>
              <a:cs typeface="Georgia"/>
              <a:sym typeface="Georgia"/>
            </a:endParaRPr>
          </a:p>
        </p:txBody>
      </p:sp>
      <p:graphicFrame>
        <p:nvGraphicFramePr>
          <p:cNvPr id="175" name="Google Shape;175;g121d1ba95ae_0_28"/>
          <p:cNvGraphicFramePr/>
          <p:nvPr/>
        </p:nvGraphicFramePr>
        <p:xfrm>
          <a:off x="84400" y="3866500"/>
          <a:ext cx="4015950" cy="395732"/>
        </p:xfrm>
        <a:graphic>
          <a:graphicData uri="http://schemas.openxmlformats.org/drawingml/2006/table">
            <a:tbl>
              <a:tblPr>
                <a:noFill/>
                <a:tableStyleId>{B3A532CF-F320-4F1A-840E-BB387BD2F28A}</a:tableStyleId>
              </a:tblPr>
              <a:tblGrid>
                <a:gridCol w="918250">
                  <a:extLst>
                    <a:ext uri="{9D8B030D-6E8A-4147-A177-3AD203B41FA5}">
                      <a16:colId xmlns:a16="http://schemas.microsoft.com/office/drawing/2014/main" val="20000"/>
                    </a:ext>
                  </a:extLst>
                </a:gridCol>
                <a:gridCol w="3097700">
                  <a:extLst>
                    <a:ext uri="{9D8B030D-6E8A-4147-A177-3AD203B41FA5}">
                      <a16:colId xmlns:a16="http://schemas.microsoft.com/office/drawing/2014/main" val="20001"/>
                    </a:ext>
                  </a:extLst>
                </a:gridCol>
              </a:tblGrid>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chemeClr val="dk1"/>
                          </a:solidFill>
                        </a:rPr>
                        <a:t>aai/data-router</a:t>
                      </a:r>
                      <a:endParaRPr sz="7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5: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Makes decisions about workloads to be dispatched to search and tabular microservces.  Includes logic to recognize and direct requests based on request archetypes</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5:0:1"/>
                      </a:ext>
                    </a:extLst>
                  </a:tcPr>
                </a:tc>
                <a:extLst>
                  <a:ext uri="{0D108BD9-81ED-4DB2-BD59-A6C34878D82A}">
                    <a16:rowId xmlns:a16="http://schemas.microsoft.com/office/drawing/2014/main" val="10000"/>
                  </a:ext>
                </a:extLst>
              </a:tr>
            </a:tbl>
          </a:graphicData>
        </a:graphic>
      </p:graphicFrame>
      <p:sp>
        <p:nvSpPr>
          <p:cNvPr id="176" name="Google Shape;176;g121d1ba95ae_0_28"/>
          <p:cNvSpPr txBox="1"/>
          <p:nvPr/>
        </p:nvSpPr>
        <p:spPr>
          <a:xfrm>
            <a:off x="-76200" y="4363900"/>
            <a:ext cx="4214700" cy="5232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000"/>
              <a:buFont typeface="Arial"/>
              <a:buNone/>
            </a:pPr>
            <a:r>
              <a:rPr lang="en-US" sz="1000" b="1" i="0" u="none" strike="noStrike" cap="none">
                <a:solidFill>
                  <a:srgbClr val="404040"/>
                </a:solidFill>
                <a:highlight>
                  <a:srgbClr val="FCFCFC"/>
                </a:highlight>
                <a:latin typeface="Arial"/>
                <a:ea typeface="Arial"/>
                <a:cs typeface="Arial"/>
                <a:sym typeface="Arial"/>
              </a:rPr>
              <a:t>Graph service</a:t>
            </a:r>
            <a:r>
              <a:rPr lang="en-US" sz="1200" b="1" i="0" u="none" strike="noStrike" cap="none">
                <a:solidFill>
                  <a:srgbClr val="404040"/>
                </a:solidFill>
                <a:highlight>
                  <a:srgbClr val="FCFCFC"/>
                </a:highlight>
                <a:latin typeface="Georgia"/>
                <a:ea typeface="Georgia"/>
                <a:cs typeface="Georgia"/>
                <a:sym typeface="Georgia"/>
              </a:rPr>
              <a:t>:</a:t>
            </a:r>
            <a:r>
              <a:rPr lang="en-US" sz="1000" b="0" i="0" u="none" strike="noStrike" cap="none">
                <a:solidFill>
                  <a:srgbClr val="404040"/>
                </a:solidFill>
                <a:highlight>
                  <a:srgbClr val="FCFCFC"/>
                </a:highlight>
                <a:latin typeface="Arial"/>
                <a:ea typeface="Arial"/>
                <a:cs typeface="Arial"/>
                <a:sym typeface="Arial"/>
              </a:rPr>
              <a:t>Set of components, which store, provide or display schemas.</a:t>
            </a:r>
            <a:endParaRPr sz="1200" b="1" i="0" u="none" strike="noStrike" cap="none">
              <a:solidFill>
                <a:srgbClr val="404040"/>
              </a:solidFill>
              <a:highlight>
                <a:srgbClr val="FCFCFC"/>
              </a:highlight>
              <a:latin typeface="Georgia"/>
              <a:ea typeface="Georgia"/>
              <a:cs typeface="Georgia"/>
              <a:sym typeface="Georgia"/>
            </a:endParaRPr>
          </a:p>
        </p:txBody>
      </p:sp>
      <p:graphicFrame>
        <p:nvGraphicFramePr>
          <p:cNvPr id="177" name="Google Shape;177;g121d1ba95ae_0_28"/>
          <p:cNvGraphicFramePr/>
          <p:nvPr/>
        </p:nvGraphicFramePr>
        <p:xfrm>
          <a:off x="76200" y="4800600"/>
          <a:ext cx="4062175" cy="1616900"/>
        </p:xfrm>
        <a:graphic>
          <a:graphicData uri="http://schemas.openxmlformats.org/drawingml/2006/table">
            <a:tbl>
              <a:tblPr>
                <a:noFill/>
                <a:tableStyleId>{B3A532CF-F320-4F1A-840E-BB387BD2F28A}</a:tableStyleId>
              </a:tblPr>
              <a:tblGrid>
                <a:gridCol w="1072175">
                  <a:extLst>
                    <a:ext uri="{9D8B030D-6E8A-4147-A177-3AD203B41FA5}">
                      <a16:colId xmlns:a16="http://schemas.microsoft.com/office/drawing/2014/main" val="20000"/>
                    </a:ext>
                  </a:extLst>
                </a:gridCol>
                <a:gridCol w="2990000">
                  <a:extLst>
                    <a:ext uri="{9D8B030D-6E8A-4147-A177-3AD203B41FA5}">
                      <a16:colId xmlns:a16="http://schemas.microsoft.com/office/drawing/2014/main" val="20001"/>
                    </a:ext>
                  </a:extLst>
                </a:gridCol>
              </a:tblGrid>
              <a:tr h="287750">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aai/graphadmin</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Microservice with various functions for graph management.</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0:1"/>
                      </a:ext>
                    </a:extLst>
                  </a:tcPr>
                </a:tc>
                <a:extLst>
                  <a:ext uri="{0D108BD9-81ED-4DB2-BD59-A6C34878D82A}">
                    <a16:rowId xmlns:a16="http://schemas.microsoft.com/office/drawing/2014/main" val="10000"/>
                  </a:ext>
                </a:extLst>
              </a:tr>
              <a:tr h="41107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aai/graphgraph</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1: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Microservice used to provide view of AAI model, schema and edge rules.</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1:1"/>
                      </a:ext>
                    </a:extLst>
                  </a:tcPr>
                </a:tc>
                <a:extLst>
                  <a:ext uri="{0D108BD9-81ED-4DB2-BD59-A6C34878D82A}">
                    <a16:rowId xmlns:a16="http://schemas.microsoft.com/office/drawing/2014/main" val="10001"/>
                  </a:ext>
                </a:extLst>
              </a:tr>
              <a:tr h="507000">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aai/schema-service</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2:0"/>
                      </a:ext>
                    </a:extLst>
                  </a:tcPr>
                </a:tc>
                <a:tc>
                  <a:txBody>
                    <a:bodyPr/>
                    <a:lstStyle/>
                    <a:p>
                      <a:pPr marL="0" marR="0" lvl="0" indent="0" algn="l" rtl="0">
                        <a:lnSpc>
                          <a:spcPct val="115000"/>
                        </a:lnSpc>
                        <a:spcBef>
                          <a:spcPts val="0"/>
                        </a:spcBef>
                        <a:spcAft>
                          <a:spcPts val="0"/>
                        </a:spcAft>
                        <a:buClr>
                          <a:schemeClr val="dk1"/>
                        </a:buClr>
                        <a:buSzPts val="1100"/>
                        <a:buFont typeface="Arial"/>
                        <a:buNone/>
                      </a:pPr>
                      <a:r>
                        <a:rPr lang="en-US" sz="700" u="none" strike="noStrike" cap="none">
                          <a:solidFill>
                            <a:srgbClr val="404040"/>
                          </a:solidFill>
                        </a:rPr>
                        <a:t>Centralized hub for all A&amp;AI schema needs</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2:1"/>
                      </a:ext>
                    </a:extLst>
                  </a:tcPr>
                </a:tc>
                <a:extLst>
                  <a:ext uri="{0D108BD9-81ED-4DB2-BD59-A6C34878D82A}">
                    <a16:rowId xmlns:a16="http://schemas.microsoft.com/office/drawing/2014/main" val="10002"/>
                  </a:ext>
                </a:extLst>
              </a:tr>
              <a:tr h="41107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aai/traversal</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3: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AAI Traversal Micro Service providing REST APIs for traversal/search of inventory resources. </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3:1"/>
                      </a:ext>
                    </a:extLst>
                  </a:tcPr>
                </a:tc>
                <a:extLst>
                  <a:ext uri="{0D108BD9-81ED-4DB2-BD59-A6C34878D82A}">
                    <a16:rowId xmlns:a16="http://schemas.microsoft.com/office/drawing/2014/main" val="10003"/>
                  </a:ext>
                </a:extLst>
              </a:tr>
            </a:tbl>
          </a:graphicData>
        </a:graphic>
      </p:graphicFrame>
      <p:sp>
        <p:nvSpPr>
          <p:cNvPr id="178" name="Google Shape;178;g121d1ba95ae_0_28"/>
          <p:cNvSpPr txBox="1"/>
          <p:nvPr/>
        </p:nvSpPr>
        <p:spPr>
          <a:xfrm>
            <a:off x="5193824" y="11214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ESR GUI</a:t>
            </a:r>
            <a:endParaRPr sz="800" b="0" i="0" u="none" strike="noStrike" cap="none">
              <a:solidFill>
                <a:srgbClr val="FF0000"/>
              </a:solidFill>
              <a:latin typeface="Arial"/>
              <a:ea typeface="Arial"/>
              <a:cs typeface="Arial"/>
              <a:sym typeface="Arial"/>
            </a:endParaRPr>
          </a:p>
        </p:txBody>
      </p:sp>
      <p:sp>
        <p:nvSpPr>
          <p:cNvPr id="179" name="Google Shape;179;g121d1ba95ae_0_28"/>
          <p:cNvSpPr txBox="1"/>
          <p:nvPr/>
        </p:nvSpPr>
        <p:spPr>
          <a:xfrm>
            <a:off x="6184424" y="21120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Sparky FE</a:t>
            </a:r>
            <a:endParaRPr sz="800" b="0" i="0" u="none" strike="noStrike" cap="none">
              <a:solidFill>
                <a:srgbClr val="FF0000"/>
              </a:solidFill>
              <a:latin typeface="Arial"/>
              <a:ea typeface="Arial"/>
              <a:cs typeface="Arial"/>
              <a:sym typeface="Arial"/>
            </a:endParaRPr>
          </a:p>
        </p:txBody>
      </p:sp>
      <p:sp>
        <p:nvSpPr>
          <p:cNvPr id="180" name="Google Shape;180;g121d1ba95ae_0_28"/>
          <p:cNvSpPr txBox="1"/>
          <p:nvPr/>
        </p:nvSpPr>
        <p:spPr>
          <a:xfrm>
            <a:off x="9613424" y="2458175"/>
            <a:ext cx="663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Data Router</a:t>
            </a:r>
            <a:endParaRPr sz="800" b="0" i="0" u="none" strike="noStrike" cap="none">
              <a:solidFill>
                <a:srgbClr val="FF0000"/>
              </a:solidFill>
              <a:latin typeface="Arial"/>
              <a:ea typeface="Arial"/>
              <a:cs typeface="Arial"/>
              <a:sym typeface="Arial"/>
            </a:endParaRPr>
          </a:p>
        </p:txBody>
      </p:sp>
      <p:sp>
        <p:nvSpPr>
          <p:cNvPr id="181" name="Google Shape;181;g121d1ba95ae_0_28"/>
          <p:cNvSpPr txBox="1"/>
          <p:nvPr/>
        </p:nvSpPr>
        <p:spPr>
          <a:xfrm>
            <a:off x="6336824" y="24168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Sparky BE</a:t>
            </a:r>
            <a:endParaRPr sz="800" b="0" i="0" u="none" strike="noStrike" cap="none">
              <a:solidFill>
                <a:srgbClr val="FF0000"/>
              </a:solidFill>
              <a:latin typeface="Arial"/>
              <a:ea typeface="Arial"/>
              <a:cs typeface="Arial"/>
              <a:sym typeface="Arial"/>
            </a:endParaRPr>
          </a:p>
        </p:txBody>
      </p:sp>
      <p:sp>
        <p:nvSpPr>
          <p:cNvPr id="182" name="Google Shape;182;g121d1ba95ae_0_28"/>
          <p:cNvSpPr txBox="1"/>
          <p:nvPr/>
        </p:nvSpPr>
        <p:spPr>
          <a:xfrm>
            <a:off x="5498624" y="15024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ESR BE</a:t>
            </a:r>
            <a:endParaRPr sz="800" b="0" i="0" u="none" strike="noStrike" cap="none">
              <a:solidFill>
                <a:srgbClr val="FF0000"/>
              </a:solidFill>
              <a:latin typeface="Arial"/>
              <a:ea typeface="Arial"/>
              <a:cs typeface="Arial"/>
              <a:sym typeface="Arial"/>
            </a:endParaRPr>
          </a:p>
        </p:txBody>
      </p:sp>
      <p:sp>
        <p:nvSpPr>
          <p:cNvPr id="183" name="Google Shape;183;g121d1ba95ae_0_28"/>
          <p:cNvSpPr txBox="1"/>
          <p:nvPr/>
        </p:nvSpPr>
        <p:spPr>
          <a:xfrm>
            <a:off x="10070625" y="5083875"/>
            <a:ext cx="7248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Graphadmin</a:t>
            </a:r>
            <a:endParaRPr sz="700" b="0" i="0" u="none" strike="noStrike" cap="none">
              <a:solidFill>
                <a:srgbClr val="FF0000"/>
              </a:solidFill>
              <a:latin typeface="Arial"/>
              <a:ea typeface="Arial"/>
              <a:cs typeface="Arial"/>
              <a:sym typeface="Arial"/>
            </a:endParaRPr>
          </a:p>
        </p:txBody>
      </p:sp>
      <p:sp>
        <p:nvSpPr>
          <p:cNvPr id="184" name="Google Shape;184;g121d1ba95ae_0_28"/>
          <p:cNvSpPr txBox="1"/>
          <p:nvPr/>
        </p:nvSpPr>
        <p:spPr>
          <a:xfrm>
            <a:off x="10680225" y="5083875"/>
            <a:ext cx="7248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Graphgraph</a:t>
            </a:r>
            <a:endParaRPr sz="700" b="0" i="0" u="none" strike="noStrike" cap="none">
              <a:solidFill>
                <a:srgbClr val="FF0000"/>
              </a:solidFill>
              <a:latin typeface="Arial"/>
              <a:ea typeface="Arial"/>
              <a:cs typeface="Arial"/>
              <a:sym typeface="Arial"/>
            </a:endParaRPr>
          </a:p>
        </p:txBody>
      </p:sp>
      <p:sp>
        <p:nvSpPr>
          <p:cNvPr id="185" name="Google Shape;185;g121d1ba95ae_0_28"/>
          <p:cNvSpPr txBox="1"/>
          <p:nvPr/>
        </p:nvSpPr>
        <p:spPr>
          <a:xfrm>
            <a:off x="11442225" y="5083875"/>
            <a:ext cx="7248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Traversal</a:t>
            </a:r>
            <a:endParaRPr sz="700" b="0" i="0" u="none" strike="noStrike" cap="none">
              <a:solidFill>
                <a:srgbClr val="FF0000"/>
              </a:solidFill>
              <a:latin typeface="Arial"/>
              <a:ea typeface="Arial"/>
              <a:cs typeface="Arial"/>
              <a:sym typeface="Arial"/>
            </a:endParaRPr>
          </a:p>
        </p:txBody>
      </p:sp>
      <p:sp>
        <p:nvSpPr>
          <p:cNvPr id="186" name="Google Shape;186;g121d1ba95ae_0_28"/>
          <p:cNvSpPr txBox="1"/>
          <p:nvPr/>
        </p:nvSpPr>
        <p:spPr>
          <a:xfrm>
            <a:off x="10604025" y="6074475"/>
            <a:ext cx="935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Schema service</a:t>
            </a:r>
            <a:endParaRPr sz="700" b="0" i="0" u="none" strike="noStrike" cap="none">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244729dbac_0_0"/>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Architecture</a:t>
            </a:r>
            <a:r>
              <a:rPr lang="en-US" sz="3600" b="0" i="0" u="none" strike="noStrike" cap="none">
                <a:solidFill>
                  <a:schemeClr val="lt1"/>
                </a:solidFill>
                <a:latin typeface="Arial"/>
                <a:ea typeface="Arial"/>
                <a:cs typeface="Arial"/>
                <a:sym typeface="Arial"/>
              </a:rPr>
              <a:t>: Components</a:t>
            </a:r>
            <a:endParaRPr sz="3600" b="0" i="0" u="none" strike="noStrike" cap="none">
              <a:solidFill>
                <a:srgbClr val="000000"/>
              </a:solidFill>
              <a:latin typeface="Calibri"/>
              <a:ea typeface="Calibri"/>
              <a:cs typeface="Calibri"/>
              <a:sym typeface="Calibri"/>
            </a:endParaRPr>
          </a:p>
        </p:txBody>
      </p:sp>
      <p:sp>
        <p:nvSpPr>
          <p:cNvPr id="193" name="Google Shape;193;g1244729dbac_0_0"/>
          <p:cNvSpPr txBox="1"/>
          <p:nvPr/>
        </p:nvSpPr>
        <p:spPr>
          <a:xfrm>
            <a:off x="9158025" y="92675"/>
            <a:ext cx="30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graphicFrame>
        <p:nvGraphicFramePr>
          <p:cNvPr id="194" name="Google Shape;194;g1244729dbac_0_0"/>
          <p:cNvGraphicFramePr/>
          <p:nvPr/>
        </p:nvGraphicFramePr>
        <p:xfrm>
          <a:off x="102825" y="1274988"/>
          <a:ext cx="5233150" cy="3001310"/>
        </p:xfrm>
        <a:graphic>
          <a:graphicData uri="http://schemas.openxmlformats.org/drawingml/2006/table">
            <a:tbl>
              <a:tblPr>
                <a:noFill/>
                <a:tableStyleId>{B3A532CF-F320-4F1A-840E-BB387BD2F28A}</a:tableStyleId>
              </a:tblPr>
              <a:tblGrid>
                <a:gridCol w="863225">
                  <a:extLst>
                    <a:ext uri="{9D8B030D-6E8A-4147-A177-3AD203B41FA5}">
                      <a16:colId xmlns:a16="http://schemas.microsoft.com/office/drawing/2014/main" val="20000"/>
                    </a:ext>
                  </a:extLst>
                </a:gridCol>
                <a:gridCol w="4369925">
                  <a:extLst>
                    <a:ext uri="{9D8B030D-6E8A-4147-A177-3AD203B41FA5}">
                      <a16:colId xmlns:a16="http://schemas.microsoft.com/office/drawing/2014/main" val="20001"/>
                    </a:ext>
                  </a:extLst>
                </a:gridCol>
              </a:tblGrid>
              <a:tr h="24757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dirty="0" err="1">
                          <a:solidFill>
                            <a:srgbClr val="404040"/>
                          </a:solidFill>
                        </a:rPr>
                        <a:t>aai</a:t>
                      </a:r>
                      <a:r>
                        <a:rPr lang="en-US" sz="800" b="1" u="none" strike="noStrike" cap="none" dirty="0">
                          <a:solidFill>
                            <a:srgbClr val="404040"/>
                          </a:solidFill>
                        </a:rPr>
                        <a:t>/babel</a:t>
                      </a:r>
                      <a:endParaRPr sz="800" b="1" u="none" strike="noStrike" cap="none" dirty="0">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0: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AAI Microservice to generate AAI model XML from SDC TOSCA CSAR artifacts.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0:1"/>
                      </a:ext>
                    </a:extLst>
                  </a:tcPr>
                </a:tc>
                <a:extLst>
                  <a:ext uri="{0D108BD9-81ED-4DB2-BD59-A6C34878D82A}">
                    <a16:rowId xmlns:a16="http://schemas.microsoft.com/office/drawing/2014/main" val="10000"/>
                  </a:ext>
                </a:extLst>
              </a:tr>
              <a:tr h="3537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chemeClr val="dk1"/>
                          </a:solidFill>
                        </a:rPr>
                        <a:t>aai/cacher</a:t>
                      </a:r>
                      <a:endParaRPr sz="8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1: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Cacher is a generic service that can be used to snapshot json responses,.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1:1"/>
                      </a:ext>
                    </a:extLst>
                  </a:tcPr>
                </a:tc>
                <a:extLst>
                  <a:ext uri="{0D108BD9-81ED-4DB2-BD59-A6C34878D82A}">
                    <a16:rowId xmlns:a16="http://schemas.microsoft.com/office/drawing/2014/main" val="10001"/>
                  </a:ext>
                </a:extLst>
              </a:tr>
              <a:tr h="24757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dirty="0" err="1">
                          <a:solidFill>
                            <a:schemeClr val="dk1"/>
                          </a:solidFill>
                        </a:rPr>
                        <a:t>aai</a:t>
                      </a:r>
                      <a:r>
                        <a:rPr lang="en-US" sz="800" b="1" u="none" strike="noStrike" cap="none" dirty="0">
                          <a:solidFill>
                            <a:schemeClr val="dk1"/>
                          </a:solidFill>
                        </a:rPr>
                        <a:t>/chameleon</a:t>
                      </a:r>
                      <a:endParaRPr sz="800" b="1" u="none" strike="noStrike" cap="none" dirty="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2: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dirty="0">
                          <a:solidFill>
                            <a:schemeClr val="dk1"/>
                          </a:solidFill>
                        </a:rPr>
                        <a:t>(deprecated) Abstraction service for historical database.</a:t>
                      </a:r>
                      <a:endParaRPr sz="800" u="none" strike="noStrike" cap="none" dirty="0">
                        <a:solidFill>
                          <a:schemeClr val="dk1"/>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2:1"/>
                      </a:ext>
                    </a:extLst>
                  </a:tcPr>
                </a:tc>
                <a:extLst>
                  <a:ext uri="{0D108BD9-81ED-4DB2-BD59-A6C34878D82A}">
                    <a16:rowId xmlns:a16="http://schemas.microsoft.com/office/drawing/2014/main" val="10002"/>
                  </a:ext>
                </a:extLst>
              </a:tr>
              <a:tr h="24757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chemeClr val="dk1"/>
                          </a:solidFill>
                        </a:rPr>
                        <a:t>aai/champ</a:t>
                      </a:r>
                      <a:endParaRPr sz="7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3: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chemeClr val="dk1"/>
                          </a:solidFill>
                        </a:rPr>
                        <a:t>(deprecated)Abstraction from underlying graph storage systems that A&amp;AI would interface with.</a:t>
                      </a:r>
                      <a:endParaRPr sz="700" u="none" strike="noStrike" cap="none">
                        <a:solidFill>
                          <a:schemeClr val="dk1"/>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3:1"/>
                      </a:ext>
                    </a:extLst>
                  </a:tcPr>
                </a:tc>
                <a:extLst>
                  <a:ext uri="{0D108BD9-81ED-4DB2-BD59-A6C34878D82A}">
                    <a16:rowId xmlns:a16="http://schemas.microsoft.com/office/drawing/2014/main" val="10003"/>
                  </a:ext>
                </a:extLst>
              </a:tr>
              <a:tr h="3537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chemeClr val="dk1"/>
                          </a:solidFill>
                        </a:rPr>
                        <a:t>aai/gizmo</a:t>
                      </a:r>
                      <a:endParaRPr sz="8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4: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1"/>
                          </a:solidFill>
                        </a:rPr>
                        <a:t>(deprecated) CRUD Rest API endpoint for resources and relationships, delivering atomic interactions with the graph for improved scalability.</a:t>
                      </a:r>
                      <a:endParaRPr sz="800" u="none" strike="noStrike" cap="none">
                        <a:solidFill>
                          <a:schemeClr val="dk1"/>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4:1"/>
                      </a:ext>
                    </a:extLst>
                  </a:tcPr>
                </a:tc>
                <a:extLst>
                  <a:ext uri="{0D108BD9-81ED-4DB2-BD59-A6C34878D82A}">
                    <a16:rowId xmlns:a16="http://schemas.microsoft.com/office/drawing/2014/main" val="10004"/>
                  </a:ext>
                </a:extLst>
              </a:tr>
              <a:tr h="8135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aai/resources</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5: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AAI Resources Micro Service providing CRUD REST APIs for inventory resources. This microservice provides the main path for updating and searching the graph - java-types defined in the OXM file for each version of the API define the REST endpoints - for example, the java-type “CloudRegion” in aai-common/aai-schema/src/main/resources/oxm/aai_oxm_v11.xml maps to /aai/v11/cloud-infrastructure/cloud-regions/cloud-region.</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5:1"/>
                      </a:ext>
                    </a:extLst>
                  </a:tcPr>
                </a:tc>
                <a:extLst>
                  <a:ext uri="{0D108BD9-81ED-4DB2-BD59-A6C34878D82A}">
                    <a16:rowId xmlns:a16="http://schemas.microsoft.com/office/drawing/2014/main" val="10005"/>
                  </a:ext>
                </a:extLst>
              </a:tr>
              <a:tr h="4362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chemeClr val="dk1"/>
                          </a:solidFill>
                        </a:rPr>
                        <a:t>aai/search-data-service</a:t>
                      </a:r>
                      <a:endParaRPr sz="8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6: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Used by UI, for complex search by using indexing from Elasticsearch.</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6:1"/>
                      </a:ext>
                    </a:extLst>
                  </a:tcPr>
                </a:tc>
                <a:extLst>
                  <a:ext uri="{0D108BD9-81ED-4DB2-BD59-A6C34878D82A}">
                    <a16:rowId xmlns:a16="http://schemas.microsoft.com/office/drawing/2014/main" val="10006"/>
                  </a:ext>
                </a:extLst>
              </a:tr>
              <a:tr h="24757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aai/spike</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7: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dirty="0">
                          <a:solidFill>
                            <a:srgbClr val="404040"/>
                          </a:solidFill>
                        </a:rPr>
                        <a:t>(deprecated) Microservice used to generate events describing changes to the graph data.</a:t>
                      </a:r>
                      <a:endParaRPr sz="800" u="none" strike="noStrike" cap="none" dirty="0">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7:1"/>
                      </a:ext>
                    </a:extLst>
                  </a:tcPr>
                </a:tc>
                <a:extLst>
                  <a:ext uri="{0D108BD9-81ED-4DB2-BD59-A6C34878D82A}">
                    <a16:rowId xmlns:a16="http://schemas.microsoft.com/office/drawing/2014/main" val="10007"/>
                  </a:ext>
                </a:extLst>
              </a:tr>
            </a:tbl>
          </a:graphicData>
        </a:graphic>
      </p:graphicFrame>
      <p:sp>
        <p:nvSpPr>
          <p:cNvPr id="195" name="Google Shape;195;g1244729dbac_0_0"/>
          <p:cNvSpPr txBox="1"/>
          <p:nvPr/>
        </p:nvSpPr>
        <p:spPr>
          <a:xfrm>
            <a:off x="-76200" y="934900"/>
            <a:ext cx="7382700" cy="4002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200"/>
              <a:buFont typeface="Arial"/>
              <a:buNone/>
            </a:pPr>
            <a:r>
              <a:rPr lang="en-US" sz="1200" b="1" i="0" u="none" strike="noStrike" cap="none">
                <a:solidFill>
                  <a:srgbClr val="404040"/>
                </a:solidFill>
                <a:highlight>
                  <a:srgbClr val="FCFCFC"/>
                </a:highlight>
                <a:latin typeface="Arial"/>
                <a:ea typeface="Arial"/>
                <a:cs typeface="Arial"/>
                <a:sym typeface="Arial"/>
              </a:rPr>
              <a:t>Data Management</a:t>
            </a:r>
            <a:r>
              <a:rPr lang="en-US" sz="1400" b="1" i="0" u="none" strike="noStrike" cap="none">
                <a:solidFill>
                  <a:srgbClr val="404040"/>
                </a:solidFill>
                <a:highlight>
                  <a:srgbClr val="FCFCFC"/>
                </a:highlight>
                <a:latin typeface="Georgia"/>
                <a:ea typeface="Georgia"/>
                <a:cs typeface="Georgia"/>
                <a:sym typeface="Georgia"/>
              </a:rPr>
              <a:t>:</a:t>
            </a:r>
            <a:r>
              <a:rPr lang="en-US" sz="1200" b="0" i="0" u="none" strike="noStrike" cap="none">
                <a:solidFill>
                  <a:srgbClr val="404040"/>
                </a:solidFill>
                <a:highlight>
                  <a:srgbClr val="FCFCFC"/>
                </a:highlight>
                <a:latin typeface="Arial"/>
                <a:ea typeface="Arial"/>
                <a:cs typeface="Arial"/>
                <a:sym typeface="Arial"/>
              </a:rPr>
              <a:t>Microservices that facilitate data management of AAI objects</a:t>
            </a:r>
            <a:endParaRPr sz="1400" b="1" i="0" u="none" strike="noStrike" cap="none">
              <a:solidFill>
                <a:srgbClr val="404040"/>
              </a:solidFill>
              <a:highlight>
                <a:srgbClr val="FCFCFC"/>
              </a:highlight>
              <a:latin typeface="Georgia"/>
              <a:ea typeface="Georgia"/>
              <a:cs typeface="Georgia"/>
              <a:sym typeface="Georgia"/>
            </a:endParaRPr>
          </a:p>
        </p:txBody>
      </p:sp>
      <p:graphicFrame>
        <p:nvGraphicFramePr>
          <p:cNvPr id="196" name="Google Shape;196;g1244729dbac_0_0"/>
          <p:cNvGraphicFramePr/>
          <p:nvPr/>
        </p:nvGraphicFramePr>
        <p:xfrm>
          <a:off x="152400" y="4648200"/>
          <a:ext cx="5183575" cy="1578737"/>
        </p:xfrm>
        <a:graphic>
          <a:graphicData uri="http://schemas.openxmlformats.org/drawingml/2006/table">
            <a:tbl>
              <a:tblPr>
                <a:noFill/>
                <a:tableStyleId>{B3A532CF-F320-4F1A-840E-BB387BD2F28A}</a:tableStyleId>
              </a:tblPr>
              <a:tblGrid>
                <a:gridCol w="601800">
                  <a:extLst>
                    <a:ext uri="{9D8B030D-6E8A-4147-A177-3AD203B41FA5}">
                      <a16:colId xmlns:a16="http://schemas.microsoft.com/office/drawing/2014/main" val="20000"/>
                    </a:ext>
                  </a:extLst>
                </a:gridCol>
                <a:gridCol w="4581775">
                  <a:extLst>
                    <a:ext uri="{9D8B030D-6E8A-4147-A177-3AD203B41FA5}">
                      <a16:colId xmlns:a16="http://schemas.microsoft.com/office/drawing/2014/main" val="20001"/>
                    </a:ext>
                  </a:extLst>
                </a:gridCol>
              </a:tblGrid>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aai/aai-common</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0: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This holds the model, annotations and common modules used across the Resources and Traversal micro services.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0:1"/>
                      </a:ext>
                    </a:extLst>
                  </a:tcPr>
                </a:tc>
                <a:extLst>
                  <a:ext uri="{0D108BD9-81ED-4DB2-BD59-A6C34878D82A}">
                    <a16:rowId xmlns:a16="http://schemas.microsoft.com/office/drawing/2014/main" val="10000"/>
                  </a:ext>
                </a:extLst>
              </a:tr>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aai/event-client</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1: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Event bus client library.</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1:1"/>
                      </a:ext>
                    </a:extLst>
                  </a:tcPr>
                </a:tc>
                <a:extLst>
                  <a:ext uri="{0D108BD9-81ED-4DB2-BD59-A6C34878D82A}">
                    <a16:rowId xmlns:a16="http://schemas.microsoft.com/office/drawing/2014/main" val="10001"/>
                  </a:ext>
                </a:extLst>
              </a:tr>
              <a:tr h="3524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aai/logging-service</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2: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AAI common logging library.</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2:1"/>
                      </a:ext>
                    </a:extLst>
                  </a:tcPr>
                </a:tc>
                <a:extLst>
                  <a:ext uri="{0D108BD9-81ED-4DB2-BD59-A6C34878D82A}">
                    <a16:rowId xmlns:a16="http://schemas.microsoft.com/office/drawing/2014/main" val="10002"/>
                  </a:ext>
                </a:extLst>
              </a:tr>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aai/rest-client</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3: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Library for making REST calls.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3:1"/>
                      </a:ext>
                    </a:extLst>
                  </a:tcPr>
                </a:tc>
                <a:extLst>
                  <a:ext uri="{0D108BD9-81ED-4DB2-BD59-A6C34878D82A}">
                    <a16:rowId xmlns:a16="http://schemas.microsoft.com/office/drawing/2014/main" val="10003"/>
                  </a:ext>
                </a:extLst>
              </a:tr>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aai/router-core</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4: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Library containing the core camel components for the data router.</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4:1"/>
                      </a:ext>
                    </a:extLst>
                  </a:tcPr>
                </a:tc>
                <a:extLst>
                  <a:ext uri="{0D108BD9-81ED-4DB2-BD59-A6C34878D82A}">
                    <a16:rowId xmlns:a16="http://schemas.microsoft.com/office/drawing/2014/main" val="10004"/>
                  </a:ext>
                </a:extLst>
              </a:tr>
            </a:tbl>
          </a:graphicData>
        </a:graphic>
      </p:graphicFrame>
      <p:sp>
        <p:nvSpPr>
          <p:cNvPr id="197" name="Google Shape;197;g1244729dbac_0_0"/>
          <p:cNvSpPr txBox="1"/>
          <p:nvPr/>
        </p:nvSpPr>
        <p:spPr>
          <a:xfrm>
            <a:off x="0" y="4287700"/>
            <a:ext cx="7382700" cy="4002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400"/>
              <a:buFont typeface="Arial"/>
              <a:buNone/>
            </a:pPr>
            <a:r>
              <a:rPr lang="en-US" sz="1400" b="1" i="0" u="none" strike="noStrike" cap="none">
                <a:solidFill>
                  <a:srgbClr val="404040"/>
                </a:solidFill>
                <a:highlight>
                  <a:srgbClr val="FCFCFC"/>
                </a:highlight>
                <a:latin typeface="Georgia"/>
                <a:ea typeface="Georgia"/>
                <a:cs typeface="Georgia"/>
                <a:sym typeface="Georgia"/>
              </a:rPr>
              <a:t>Library:</a:t>
            </a:r>
            <a:r>
              <a:rPr lang="en-US" sz="1200" b="0" i="0" u="none" strike="noStrike" cap="none">
                <a:solidFill>
                  <a:srgbClr val="404040"/>
                </a:solidFill>
                <a:highlight>
                  <a:srgbClr val="FCFCFC"/>
                </a:highlight>
                <a:latin typeface="Arial"/>
                <a:ea typeface="Arial"/>
                <a:cs typeface="Arial"/>
                <a:sym typeface="Arial"/>
              </a:rPr>
              <a:t> </a:t>
            </a:r>
            <a:r>
              <a:rPr lang="en-US" sz="1000" b="0" i="0" u="none" strike="noStrike" cap="none">
                <a:solidFill>
                  <a:srgbClr val="404040"/>
                </a:solidFill>
                <a:highlight>
                  <a:srgbClr val="FCFCFC"/>
                </a:highlight>
                <a:latin typeface="Arial"/>
                <a:ea typeface="Arial"/>
                <a:cs typeface="Arial"/>
                <a:sym typeface="Arial"/>
              </a:rPr>
              <a:t>contains general functionality, which may be imported and used in other modules</a:t>
            </a:r>
            <a:endParaRPr sz="1000" b="0" i="0" u="none" strike="noStrike" cap="none">
              <a:solidFill>
                <a:srgbClr val="404040"/>
              </a:solidFill>
              <a:highlight>
                <a:srgbClr val="FCFCFC"/>
              </a:highlight>
              <a:latin typeface="Arial"/>
              <a:ea typeface="Arial"/>
              <a:cs typeface="Arial"/>
              <a:sym typeface="Arial"/>
            </a:endParaRPr>
          </a:p>
        </p:txBody>
      </p:sp>
      <p:pic>
        <p:nvPicPr>
          <p:cNvPr id="198" name="Google Shape;198;g1244729dbac_0_0"/>
          <p:cNvPicPr preferRelativeResize="0"/>
          <p:nvPr/>
        </p:nvPicPr>
        <p:blipFill rotWithShape="1">
          <a:blip r:embed="rId3">
            <a:alphaModFix/>
          </a:blip>
          <a:srcRect/>
          <a:stretch/>
        </p:blipFill>
        <p:spPr>
          <a:xfrm>
            <a:off x="5420825" y="1291325"/>
            <a:ext cx="6821148" cy="5057775"/>
          </a:xfrm>
          <a:prstGeom prst="rect">
            <a:avLst/>
          </a:prstGeom>
          <a:noFill/>
          <a:ln>
            <a:noFill/>
          </a:ln>
        </p:spPr>
      </p:pic>
      <p:sp>
        <p:nvSpPr>
          <p:cNvPr id="199" name="Google Shape;199;g1244729dbac_0_0"/>
          <p:cNvSpPr txBox="1"/>
          <p:nvPr/>
        </p:nvSpPr>
        <p:spPr>
          <a:xfrm>
            <a:off x="6258900" y="4084875"/>
            <a:ext cx="5817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Babbel</a:t>
            </a:r>
            <a:endParaRPr sz="700" b="0" i="0" u="none" strike="noStrike" cap="none">
              <a:solidFill>
                <a:srgbClr val="FF0000"/>
              </a:solidFill>
              <a:latin typeface="Arial"/>
              <a:ea typeface="Arial"/>
              <a:cs typeface="Arial"/>
              <a:sym typeface="Arial"/>
            </a:endParaRPr>
          </a:p>
        </p:txBody>
      </p:sp>
      <p:sp>
        <p:nvSpPr>
          <p:cNvPr id="200" name="Google Shape;200;g1244729dbac_0_0"/>
          <p:cNvSpPr txBox="1"/>
          <p:nvPr/>
        </p:nvSpPr>
        <p:spPr>
          <a:xfrm>
            <a:off x="6868500" y="4084875"/>
            <a:ext cx="5817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resource</a:t>
            </a:r>
            <a:endParaRPr sz="700" b="0" i="0" u="none" strike="noStrike" cap="none">
              <a:solidFill>
                <a:srgbClr val="FF0000"/>
              </a:solidFill>
              <a:latin typeface="Arial"/>
              <a:ea typeface="Arial"/>
              <a:cs typeface="Arial"/>
              <a:sym typeface="Arial"/>
            </a:endParaRPr>
          </a:p>
        </p:txBody>
      </p:sp>
      <p:sp>
        <p:nvSpPr>
          <p:cNvPr id="201" name="Google Shape;201;g1244729dbac_0_0"/>
          <p:cNvSpPr txBox="1"/>
          <p:nvPr/>
        </p:nvSpPr>
        <p:spPr>
          <a:xfrm>
            <a:off x="7325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search data</a:t>
            </a:r>
            <a:endParaRPr sz="700" b="0" i="0" u="none" strike="noStrike" cap="none">
              <a:solidFill>
                <a:srgbClr val="FF0000"/>
              </a:solidFill>
              <a:latin typeface="Arial"/>
              <a:ea typeface="Arial"/>
              <a:cs typeface="Arial"/>
              <a:sym typeface="Arial"/>
            </a:endParaRPr>
          </a:p>
        </p:txBody>
      </p:sp>
      <p:sp>
        <p:nvSpPr>
          <p:cNvPr id="202" name="Google Shape;202;g1244729dbac_0_0"/>
          <p:cNvSpPr txBox="1"/>
          <p:nvPr/>
        </p:nvSpPr>
        <p:spPr>
          <a:xfrm>
            <a:off x="79353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chameleon</a:t>
            </a:r>
            <a:endParaRPr sz="700" b="0" i="0" u="none" strike="noStrike" cap="none">
              <a:solidFill>
                <a:srgbClr val="FF0000"/>
              </a:solidFill>
              <a:latin typeface="Arial"/>
              <a:ea typeface="Arial"/>
              <a:cs typeface="Arial"/>
              <a:sym typeface="Arial"/>
            </a:endParaRPr>
          </a:p>
        </p:txBody>
      </p:sp>
      <p:sp>
        <p:nvSpPr>
          <p:cNvPr id="203" name="Google Shape;203;g1244729dbac_0_0"/>
          <p:cNvSpPr txBox="1"/>
          <p:nvPr/>
        </p:nvSpPr>
        <p:spPr>
          <a:xfrm>
            <a:off x="8468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cacher</a:t>
            </a:r>
            <a:endParaRPr sz="700" b="0" i="0" u="none" strike="noStrike" cap="none">
              <a:solidFill>
                <a:srgbClr val="FF0000"/>
              </a:solidFill>
              <a:latin typeface="Arial"/>
              <a:ea typeface="Arial"/>
              <a:cs typeface="Arial"/>
              <a:sym typeface="Arial"/>
            </a:endParaRPr>
          </a:p>
        </p:txBody>
      </p:sp>
      <p:sp>
        <p:nvSpPr>
          <p:cNvPr id="204" name="Google Shape;204;g1244729dbac_0_0"/>
          <p:cNvSpPr txBox="1"/>
          <p:nvPr/>
        </p:nvSpPr>
        <p:spPr>
          <a:xfrm>
            <a:off x="8849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champ</a:t>
            </a:r>
            <a:endParaRPr sz="700" b="0" i="0" u="none" strike="noStrike" cap="none">
              <a:solidFill>
                <a:srgbClr val="FF0000"/>
              </a:solidFill>
              <a:latin typeface="Arial"/>
              <a:ea typeface="Arial"/>
              <a:cs typeface="Arial"/>
              <a:sym typeface="Arial"/>
            </a:endParaRPr>
          </a:p>
        </p:txBody>
      </p:sp>
      <p:sp>
        <p:nvSpPr>
          <p:cNvPr id="205" name="Google Shape;205;g1244729dbac_0_0"/>
          <p:cNvSpPr txBox="1"/>
          <p:nvPr/>
        </p:nvSpPr>
        <p:spPr>
          <a:xfrm>
            <a:off x="9230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Gizmo</a:t>
            </a:r>
            <a:endParaRPr sz="700" b="0" i="0" u="none" strike="noStrike" cap="none">
              <a:solidFill>
                <a:srgbClr val="FF0000"/>
              </a:solidFill>
              <a:latin typeface="Arial"/>
              <a:ea typeface="Arial"/>
              <a:cs typeface="Arial"/>
              <a:sym typeface="Arial"/>
            </a:endParaRPr>
          </a:p>
        </p:txBody>
      </p:sp>
      <p:sp>
        <p:nvSpPr>
          <p:cNvPr id="206" name="Google Shape;206;g1244729dbac_0_0"/>
          <p:cNvSpPr txBox="1"/>
          <p:nvPr/>
        </p:nvSpPr>
        <p:spPr>
          <a:xfrm>
            <a:off x="96879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Spike</a:t>
            </a:r>
            <a:endParaRPr sz="700" b="0" i="0" u="none" strike="noStrike" cap="none">
              <a:solidFill>
                <a:srgbClr val="FF0000"/>
              </a:solidFill>
              <a:latin typeface="Arial"/>
              <a:ea typeface="Arial"/>
              <a:cs typeface="Arial"/>
              <a:sym typeface="Arial"/>
            </a:endParaRPr>
          </a:p>
        </p:txBody>
      </p:sp>
      <p:sp>
        <p:nvSpPr>
          <p:cNvPr id="207" name="Google Shape;207;g1244729dbac_0_0"/>
          <p:cNvSpPr txBox="1"/>
          <p:nvPr/>
        </p:nvSpPr>
        <p:spPr>
          <a:xfrm>
            <a:off x="7554300" y="48468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logging service</a:t>
            </a:r>
            <a:endParaRPr sz="700" b="0" i="0" u="none" strike="noStrike" cap="none">
              <a:solidFill>
                <a:srgbClr val="FF0000"/>
              </a:solidFill>
              <a:latin typeface="Arial"/>
              <a:ea typeface="Arial"/>
              <a:cs typeface="Arial"/>
              <a:sym typeface="Arial"/>
            </a:endParaRPr>
          </a:p>
        </p:txBody>
      </p:sp>
      <p:sp>
        <p:nvSpPr>
          <p:cNvPr id="208" name="Google Shape;208;g1244729dbac_0_0"/>
          <p:cNvSpPr txBox="1"/>
          <p:nvPr/>
        </p:nvSpPr>
        <p:spPr>
          <a:xfrm>
            <a:off x="7554300" y="5532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rest client</a:t>
            </a:r>
            <a:endParaRPr sz="700" b="0" i="0" u="none" strike="noStrike" cap="none">
              <a:solidFill>
                <a:srgbClr val="FF0000"/>
              </a:solidFill>
              <a:latin typeface="Arial"/>
              <a:ea typeface="Arial"/>
              <a:cs typeface="Arial"/>
              <a:sym typeface="Arial"/>
            </a:endParaRPr>
          </a:p>
        </p:txBody>
      </p:sp>
      <p:sp>
        <p:nvSpPr>
          <p:cNvPr id="209" name="Google Shape;209;g1244729dbac_0_0"/>
          <p:cNvSpPr txBox="1"/>
          <p:nvPr/>
        </p:nvSpPr>
        <p:spPr>
          <a:xfrm>
            <a:off x="7020900" y="48468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event client</a:t>
            </a:r>
            <a:endParaRPr sz="700" b="0" i="0" u="none" strike="noStrike" cap="none">
              <a:solidFill>
                <a:srgbClr val="FF0000"/>
              </a:solidFill>
              <a:latin typeface="Arial"/>
              <a:ea typeface="Arial"/>
              <a:cs typeface="Arial"/>
              <a:sym typeface="Arial"/>
            </a:endParaRPr>
          </a:p>
        </p:txBody>
      </p:sp>
      <p:sp>
        <p:nvSpPr>
          <p:cNvPr id="210" name="Google Shape;210;g1244729dbac_0_0"/>
          <p:cNvSpPr txBox="1"/>
          <p:nvPr/>
        </p:nvSpPr>
        <p:spPr>
          <a:xfrm>
            <a:off x="7020900" y="5532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router core</a:t>
            </a:r>
            <a:endParaRPr sz="700" b="0" i="0" u="none" strike="noStrike" cap="none">
              <a:solidFill>
                <a:srgbClr val="FF0000"/>
              </a:solidFill>
              <a:latin typeface="Arial"/>
              <a:ea typeface="Arial"/>
              <a:cs typeface="Arial"/>
              <a:sym typeface="Arial"/>
            </a:endParaRPr>
          </a:p>
        </p:txBody>
      </p:sp>
      <p:sp>
        <p:nvSpPr>
          <p:cNvPr id="211" name="Google Shape;211;g1244729dbac_0_0"/>
          <p:cNvSpPr txBox="1"/>
          <p:nvPr/>
        </p:nvSpPr>
        <p:spPr>
          <a:xfrm>
            <a:off x="8621100" y="4770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aai-common</a:t>
            </a:r>
            <a:endParaRPr sz="700" b="0" i="0" u="none" strike="noStrike" cap="none">
              <a:solidFill>
                <a:srgbClr val="FF0000"/>
              </a:solidFill>
              <a:latin typeface="Arial"/>
              <a:ea typeface="Arial"/>
              <a:cs typeface="Arial"/>
              <a:sym typeface="Arial"/>
            </a:endParaRPr>
          </a:p>
        </p:txBody>
      </p:sp>
      <p:sp>
        <p:nvSpPr>
          <p:cNvPr id="212" name="Google Shape;212;g1244729dbac_0_0"/>
          <p:cNvSpPr txBox="1"/>
          <p:nvPr/>
        </p:nvSpPr>
        <p:spPr>
          <a:xfrm>
            <a:off x="-235575" y="2469225"/>
            <a:ext cx="50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2462fc4ab0_1_19"/>
          <p:cNvSpPr txBox="1"/>
          <p:nvPr/>
        </p:nvSpPr>
        <p:spPr>
          <a:xfrm>
            <a:off x="7144450" y="50550"/>
            <a:ext cx="50475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https://wiki.onap.org/display/DW/ARC+AAI+Component+Description+-+Jakarta-R10</a:t>
            </a:r>
            <a:endParaRPr sz="1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https://docs.onap.org/en/elalto/submodules/aai/aai-common.git/docs/AAI%20REST%20API%20Documentation/AAIRESTAPI.html</a:t>
            </a:r>
            <a:endParaRPr sz="1000" b="0" i="0" u="none" strike="noStrike" cap="none">
              <a:solidFill>
                <a:schemeClr val="lt1"/>
              </a:solidFill>
              <a:latin typeface="Arial"/>
              <a:ea typeface="Arial"/>
              <a:cs typeface="Arial"/>
              <a:sym typeface="Arial"/>
            </a:endParaRPr>
          </a:p>
        </p:txBody>
      </p:sp>
      <p:pic>
        <p:nvPicPr>
          <p:cNvPr id="219" name="Google Shape;219;g12462fc4ab0_1_19"/>
          <p:cNvPicPr preferRelativeResize="0"/>
          <p:nvPr/>
        </p:nvPicPr>
        <p:blipFill rotWithShape="1">
          <a:blip r:embed="rId4">
            <a:alphaModFix/>
          </a:blip>
          <a:srcRect/>
          <a:stretch/>
        </p:blipFill>
        <p:spPr>
          <a:xfrm>
            <a:off x="0" y="956913"/>
            <a:ext cx="8180726" cy="4944176"/>
          </a:xfrm>
          <a:prstGeom prst="rect">
            <a:avLst/>
          </a:prstGeom>
          <a:noFill/>
          <a:ln>
            <a:noFill/>
          </a:ln>
        </p:spPr>
      </p:pic>
      <p:sp>
        <p:nvSpPr>
          <p:cNvPr id="220" name="Google Shape;220;g12462fc4ab0_1_19"/>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External Interaction &amp; API</a:t>
            </a:r>
            <a:endParaRPr sz="3600" b="0" i="0" u="none" strike="noStrike" cap="none">
              <a:solidFill>
                <a:srgbClr val="000000"/>
              </a:solidFill>
              <a:latin typeface="Calibri"/>
              <a:ea typeface="Calibri"/>
              <a:cs typeface="Calibri"/>
              <a:sym typeface="Calibri"/>
            </a:endParaRPr>
          </a:p>
        </p:txBody>
      </p:sp>
      <p:graphicFrame>
        <p:nvGraphicFramePr>
          <p:cNvPr id="221" name="Google Shape;221;g12462fc4ab0_1_19"/>
          <p:cNvGraphicFramePr/>
          <p:nvPr/>
        </p:nvGraphicFramePr>
        <p:xfrm>
          <a:off x="6517375" y="2399650"/>
          <a:ext cx="5598425" cy="4090610"/>
        </p:xfrm>
        <a:graphic>
          <a:graphicData uri="http://schemas.openxmlformats.org/drawingml/2006/table">
            <a:tbl>
              <a:tblPr>
                <a:noFill/>
                <a:tableStyleId>{AF569340-EE59-4DAE-A070-9A5A92D23D7C}</a:tableStyleId>
              </a:tblPr>
              <a:tblGrid>
                <a:gridCol w="7287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3509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800"/>
                        <a:buFont typeface="Arial"/>
                        <a:buNone/>
                      </a:pPr>
                      <a:r>
                        <a:rPr lang="en-US" sz="800" u="sng" strike="noStrike" cap="none">
                          <a:solidFill>
                            <a:schemeClr val="hlink"/>
                          </a:solidFill>
                          <a:hlinkClick r:id="rId5"/>
                        </a:rPr>
                        <a:t>AAIE-1</a:t>
                      </a:r>
                      <a:endParaRPr sz="800" u="sng" strike="noStrike" cap="none">
                        <a:solidFill>
                          <a:schemeClr val="hlink"/>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Inventory Service Interface. CRUD &amp; Queries</a:t>
                      </a: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  An interface to create, update, retrieve, query, delete the service, resources and relationship inventory information for:</a:t>
                      </a:r>
                      <a:endParaRPr sz="800" u="none" strike="noStrike" cap="none"/>
                    </a:p>
                    <a:p>
                      <a:pPr marL="457200" marR="0" lvl="0" indent="-279400" algn="l" rtl="0">
                        <a:lnSpc>
                          <a:spcPct val="115000"/>
                        </a:lnSpc>
                        <a:spcBef>
                          <a:spcPts val="1200"/>
                        </a:spcBef>
                        <a:spcAft>
                          <a:spcPts val="0"/>
                        </a:spcAft>
                        <a:buClr>
                          <a:srgbClr val="000000"/>
                        </a:buClr>
                        <a:buSzPts val="800"/>
                        <a:buFont typeface="Arial"/>
                        <a:buChar char="●"/>
                      </a:pPr>
                      <a:r>
                        <a:rPr lang="en-US" sz="800" u="none" strike="noStrike" cap="none"/>
                        <a:t>Cloud infrastructure (including cloud infrastructure regions and availability zones, cloud infrastructure resources such as servers, storage, VLANs, cloud network technologies,...)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Paths and connectors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Business Customers and business customer relationship to managed assets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Service Instances (including the relationship to used resources)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Resource instances (including allotted resources) (virtual and physical, including VNFs, PNFs, Switches, VNF modules)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External systems (systems that ONAP connects to)</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Images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Networks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Infrastructure tenants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Relationships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Interfaces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IP addresses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Configurations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Licenses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Site resources</a:t>
                      </a:r>
                      <a:endParaRPr sz="800" u="none" strike="noStrike" cap="none"/>
                    </a:p>
                    <a:p>
                      <a:pPr marL="0" marR="0" lvl="0" indent="0" algn="l" rtl="0">
                        <a:lnSpc>
                          <a:spcPct val="115000"/>
                        </a:lnSpc>
                        <a:spcBef>
                          <a:spcPts val="1200"/>
                        </a:spcBef>
                        <a:spcAft>
                          <a:spcPts val="0"/>
                        </a:spcAft>
                        <a:buClr>
                          <a:srgbClr val="000000"/>
                        </a:buClr>
                        <a:buSzPts val="800"/>
                        <a:buFont typeface="Arial"/>
                        <a:buNone/>
                      </a:pPr>
                      <a:r>
                        <a:rPr lang="en-US" sz="800" u="none" strike="noStrike" cap="none"/>
                        <a:t>AAI provides multiple interfaces to use canned queries, dynamic queries (DSL), and CRUD operations (Resources)</a:t>
                      </a:r>
                      <a:endParaRPr sz="8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 </a:t>
                      </a:r>
                      <a:r>
                        <a:rPr lang="en-US" sz="800" u="sng" strike="noStrike" cap="none">
                          <a:solidFill>
                            <a:schemeClr val="hlink"/>
                          </a:solidFill>
                          <a:hlinkClick r:id="rId6"/>
                        </a:rPr>
                        <a:t>AAIE-2</a:t>
                      </a:r>
                      <a:endParaRPr sz="800" u="sng" strike="noStrike" cap="none">
                        <a:solidFill>
                          <a:schemeClr val="hlink"/>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AAI Graphical User Interfaces </a:t>
                      </a: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Provides the capability to view the inventory </a:t>
                      </a:r>
                      <a:endParaRPr sz="800" u="none" strike="noStrike" cap="none"/>
                    </a:p>
                  </a:txBody>
                  <a:tcPr marL="91425" marR="91425" marT="91425" marB="91425"/>
                </a:tc>
                <a:extLst>
                  <a:ext uri="{0D108BD9-81ED-4DB2-BD59-A6C34878D82A}">
                    <a16:rowId xmlns:a16="http://schemas.microsoft.com/office/drawing/2014/main" val="10001"/>
                  </a:ext>
                </a:extLst>
              </a:tr>
            </a:tbl>
          </a:graphicData>
        </a:graphic>
      </p:graphicFrame>
      <p:sp>
        <p:nvSpPr>
          <p:cNvPr id="222" name="Google Shape;222;g12462fc4ab0_1_19"/>
          <p:cNvSpPr/>
          <p:nvPr/>
        </p:nvSpPr>
        <p:spPr>
          <a:xfrm>
            <a:off x="7346625" y="4827550"/>
            <a:ext cx="674100" cy="396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2471b0000b_0_0"/>
          <p:cNvSpPr txBox="1"/>
          <p:nvPr/>
        </p:nvSpPr>
        <p:spPr>
          <a:xfrm>
            <a:off x="-61675" y="1352675"/>
            <a:ext cx="5026200" cy="4792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A&amp;AI uses </a:t>
            </a:r>
            <a:r>
              <a:rPr lang="en-US" sz="1400" b="0" i="0" u="none" strike="noStrike" cap="none" dirty="0" err="1">
                <a:solidFill>
                  <a:srgbClr val="000000"/>
                </a:solidFill>
                <a:latin typeface="Arial"/>
                <a:ea typeface="Arial"/>
                <a:cs typeface="Arial"/>
                <a:sym typeface="Arial"/>
              </a:rPr>
              <a:t>Janusgraph</a:t>
            </a:r>
            <a:r>
              <a:rPr lang="en-US" sz="1400" b="0" i="0" u="none" strike="noStrike" cap="none" dirty="0">
                <a:solidFill>
                  <a:srgbClr val="000000"/>
                </a:solidFill>
                <a:latin typeface="Arial"/>
                <a:ea typeface="Arial"/>
                <a:cs typeface="Arial"/>
                <a:sym typeface="Arial"/>
              </a:rPr>
              <a:t> for persistence which is a property graph model, where a graph is a set of </a:t>
            </a:r>
            <a:r>
              <a:rPr lang="en-US" sz="1400" b="1" i="0" u="none" strike="noStrike" cap="none" dirty="0">
                <a:solidFill>
                  <a:srgbClr val="000000"/>
                </a:solidFill>
                <a:latin typeface="Arial"/>
                <a:ea typeface="Arial"/>
                <a:cs typeface="Arial"/>
                <a:sym typeface="Arial"/>
              </a:rPr>
              <a:t>vertices with edges </a:t>
            </a:r>
            <a:r>
              <a:rPr lang="en-US" sz="1400" b="0" i="0" u="none" strike="noStrike" cap="none" dirty="0">
                <a:solidFill>
                  <a:srgbClr val="000000"/>
                </a:solidFill>
                <a:latin typeface="Arial"/>
                <a:ea typeface="Arial"/>
                <a:cs typeface="Arial"/>
                <a:sym typeface="Arial"/>
              </a:rPr>
              <a:t>between them.</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 </a:t>
            </a:r>
            <a:r>
              <a:rPr lang="en-US" sz="1400" b="1" i="0" u="none" strike="noStrike" cap="none" dirty="0">
                <a:solidFill>
                  <a:srgbClr val="000000"/>
                </a:solidFill>
                <a:latin typeface="Arial"/>
                <a:ea typeface="Arial"/>
                <a:cs typeface="Arial"/>
                <a:sym typeface="Arial"/>
              </a:rPr>
              <a:t>vertex</a:t>
            </a:r>
            <a:r>
              <a:rPr lang="en-US" sz="1400" b="0" i="0" u="none" strike="noStrike" cap="none" dirty="0">
                <a:solidFill>
                  <a:srgbClr val="000000"/>
                </a:solidFill>
                <a:latin typeface="Arial"/>
                <a:ea typeface="Arial"/>
                <a:cs typeface="Arial"/>
                <a:sym typeface="Arial"/>
              </a:rPr>
              <a:t> is the fundamental unit of the graph and represents an object. Vertex can have properties to describe the object.</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An </a:t>
            </a:r>
            <a:r>
              <a:rPr lang="en-US" sz="1400" b="1" i="0" u="none" strike="noStrike" cap="none" dirty="0">
                <a:solidFill>
                  <a:srgbClr val="000000"/>
                </a:solidFill>
                <a:latin typeface="Arial"/>
                <a:ea typeface="Arial"/>
                <a:cs typeface="Arial"/>
                <a:sym typeface="Arial"/>
              </a:rPr>
              <a:t>edge</a:t>
            </a:r>
            <a:r>
              <a:rPr lang="en-US" sz="1400" b="0" i="0" u="none" strike="noStrike" cap="none" dirty="0">
                <a:solidFill>
                  <a:srgbClr val="000000"/>
                </a:solidFill>
                <a:latin typeface="Arial"/>
                <a:ea typeface="Arial"/>
                <a:cs typeface="Arial"/>
                <a:sym typeface="Arial"/>
              </a:rPr>
              <a:t> is a connection between two vertices that expresses a relationship between them. An edge can have a multiplicity, direction, and properties.</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a:t>
            </a:r>
            <a:r>
              <a:rPr lang="en-US" sz="1400" b="0" i="0" u="none" strike="noStrike" cap="none" dirty="0" err="1">
                <a:solidFill>
                  <a:srgbClr val="000000"/>
                </a:solidFill>
                <a:latin typeface="Arial"/>
                <a:ea typeface="Arial"/>
                <a:cs typeface="Arial"/>
                <a:sym typeface="Arial"/>
              </a:rPr>
              <a:t>Onap</a:t>
            </a:r>
            <a:r>
              <a:rPr lang="en-US" sz="1400" b="0" i="0" u="none" strike="noStrike" cap="none" dirty="0">
                <a:solidFill>
                  <a:srgbClr val="000000"/>
                </a:solidFill>
                <a:latin typeface="Arial"/>
                <a:ea typeface="Arial"/>
                <a:cs typeface="Arial"/>
                <a:sym typeface="Arial"/>
              </a:rPr>
              <a:t>, for each instance of a service or resource, related </a:t>
            </a:r>
            <a:r>
              <a:rPr lang="en-US" sz="1400" b="0" i="0" u="none" strike="noStrike" cap="none" dirty="0" err="1">
                <a:solidFill>
                  <a:srgbClr val="000000"/>
                </a:solidFill>
                <a:latin typeface="Arial"/>
                <a:ea typeface="Arial"/>
                <a:cs typeface="Arial"/>
                <a:sym typeface="Arial"/>
              </a:rPr>
              <a:t>informations</a:t>
            </a:r>
            <a:r>
              <a:rPr lang="en-US" sz="1400" b="0" i="0" u="none" strike="noStrike" cap="none" dirty="0">
                <a:solidFill>
                  <a:srgbClr val="000000"/>
                </a:solidFill>
                <a:latin typeface="Arial"/>
                <a:ea typeface="Arial"/>
                <a:cs typeface="Arial"/>
                <a:sym typeface="Arial"/>
              </a:rPr>
              <a:t> are stored in graph DB as a vertex </a:t>
            </a:r>
            <a:r>
              <a:rPr lang="en-US" sz="1400" b="0" i="0" u="none" strike="noStrike" cap="none" dirty="0" err="1">
                <a:solidFill>
                  <a:srgbClr val="000000"/>
                </a:solidFill>
                <a:latin typeface="Arial"/>
                <a:ea typeface="Arial"/>
                <a:cs typeface="Arial"/>
                <a:sym typeface="Arial"/>
              </a:rPr>
              <a:t>alongwith</a:t>
            </a:r>
            <a:r>
              <a:rPr lang="en-US" sz="1400" b="0" i="0" u="none" strike="noStrike" cap="none" dirty="0">
                <a:solidFill>
                  <a:srgbClr val="000000"/>
                </a:solidFill>
                <a:latin typeface="Arial"/>
                <a:ea typeface="Arial"/>
                <a:cs typeface="Arial"/>
                <a:sym typeface="Arial"/>
              </a:rPr>
              <a:t> its properties.</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Relationship between nodes is created using Edge.</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For example, information and relationship between </a:t>
            </a:r>
            <a:r>
              <a:rPr lang="en-US" sz="1400" b="0" i="0" u="none" strike="noStrike" cap="none" dirty="0" err="1">
                <a:solidFill>
                  <a:srgbClr val="000000"/>
                </a:solidFill>
                <a:latin typeface="Arial"/>
                <a:ea typeface="Arial"/>
                <a:cs typeface="Arial"/>
                <a:sym typeface="Arial"/>
              </a:rPr>
              <a:t>pserver</a:t>
            </a:r>
            <a:r>
              <a:rPr lang="en-US" sz="1400" b="0" i="0" u="none" strike="noStrike" cap="none" dirty="0">
                <a:solidFill>
                  <a:srgbClr val="000000"/>
                </a:solidFill>
                <a:latin typeface="Arial"/>
                <a:ea typeface="Arial"/>
                <a:cs typeface="Arial"/>
                <a:sym typeface="Arial"/>
              </a:rPr>
              <a:t> and p-interfaces will be maintained as 3 vertices with 2 edges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29" name="Google Shape;229;g12471b0000b_0_0"/>
          <p:cNvPicPr preferRelativeResize="0"/>
          <p:nvPr/>
        </p:nvPicPr>
        <p:blipFill rotWithShape="1">
          <a:blip r:embed="rId3">
            <a:alphaModFix/>
          </a:blip>
          <a:srcRect/>
          <a:stretch/>
        </p:blipFill>
        <p:spPr>
          <a:xfrm>
            <a:off x="5252371" y="1332171"/>
            <a:ext cx="6667750" cy="1427425"/>
          </a:xfrm>
          <a:prstGeom prst="rect">
            <a:avLst/>
          </a:prstGeom>
          <a:noFill/>
          <a:ln>
            <a:noFill/>
          </a:ln>
        </p:spPr>
      </p:pic>
      <p:sp>
        <p:nvSpPr>
          <p:cNvPr id="230" name="Google Shape;230;g12471b0000b_0_0"/>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Graph</a:t>
            </a:r>
            <a:endParaRPr sz="3600" b="0" i="0" u="none" strike="noStrike" cap="none">
              <a:solidFill>
                <a:srgbClr val="000000"/>
              </a:solidFill>
              <a:latin typeface="Calibri"/>
              <a:ea typeface="Calibri"/>
              <a:cs typeface="Calibri"/>
              <a:sym typeface="Calibri"/>
            </a:endParaRPr>
          </a:p>
        </p:txBody>
      </p:sp>
      <p:sp>
        <p:nvSpPr>
          <p:cNvPr id="231" name="Google Shape;231;g12471b0000b_0_0"/>
          <p:cNvSpPr/>
          <p:nvPr/>
        </p:nvSpPr>
        <p:spPr>
          <a:xfrm>
            <a:off x="6205350" y="4093850"/>
            <a:ext cx="1317600" cy="1291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32" name="Google Shape;232;g12471b0000b_0_0"/>
          <p:cNvSpPr/>
          <p:nvPr/>
        </p:nvSpPr>
        <p:spPr>
          <a:xfrm>
            <a:off x="9177150" y="3027050"/>
            <a:ext cx="1317600" cy="1291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33" name="Google Shape;233;g12471b0000b_0_0"/>
          <p:cNvSpPr/>
          <p:nvPr/>
        </p:nvSpPr>
        <p:spPr>
          <a:xfrm>
            <a:off x="9177150" y="4855850"/>
            <a:ext cx="1317600" cy="1291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12471b0000b_0_0"/>
          <p:cNvSpPr txBox="1"/>
          <p:nvPr/>
        </p:nvSpPr>
        <p:spPr>
          <a:xfrm>
            <a:off x="6267600" y="4242350"/>
            <a:ext cx="1361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err="1">
                <a:solidFill>
                  <a:schemeClr val="dk1"/>
                </a:solidFill>
                <a:latin typeface="Arial"/>
                <a:ea typeface="Arial"/>
                <a:cs typeface="Arial"/>
                <a:sym typeface="Arial"/>
              </a:rPr>
              <a:t>pserver</a:t>
            </a:r>
            <a:r>
              <a:rPr lang="en-US" sz="1200" b="0" i="0" u="none" strike="noStrike" cap="none" dirty="0">
                <a:solidFill>
                  <a:schemeClr val="dk1"/>
                </a:solidFill>
                <a:latin typeface="Arial"/>
                <a:ea typeface="Arial"/>
                <a:cs typeface="Arial"/>
                <a:sym typeface="Arial"/>
              </a:rPr>
              <a:t>(V1)</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property1: hostname</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property2: </a:t>
            </a:r>
            <a:r>
              <a:rPr lang="en-US" sz="700" b="0" i="0" u="none" strike="noStrike" cap="none" dirty="0" err="1">
                <a:solidFill>
                  <a:schemeClr val="dk1"/>
                </a:solidFill>
                <a:latin typeface="Arial"/>
                <a:ea typeface="Arial"/>
                <a:cs typeface="Arial"/>
                <a:sym typeface="Arial"/>
              </a:rPr>
              <a:t>ptnii</a:t>
            </a:r>
            <a:r>
              <a:rPr lang="en-US" sz="700" b="0" i="0" u="none" strike="noStrike" cap="none" dirty="0">
                <a:solidFill>
                  <a:schemeClr val="dk1"/>
                </a:solidFill>
                <a:latin typeface="Arial"/>
                <a:ea typeface="Arial"/>
                <a:cs typeface="Arial"/>
                <a:sym typeface="Arial"/>
              </a:rPr>
              <a:t>-equip-name</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property3: number-of-</a:t>
            </a:r>
            <a:r>
              <a:rPr lang="en-US" sz="700" b="0" i="0" u="none" strike="noStrike" cap="none" dirty="0" err="1">
                <a:solidFill>
                  <a:schemeClr val="dk1"/>
                </a:solidFill>
                <a:latin typeface="Arial"/>
                <a:ea typeface="Arial"/>
                <a:cs typeface="Arial"/>
                <a:sym typeface="Arial"/>
              </a:rPr>
              <a:t>cpus</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property4: disk-in-gigabytes</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700" b="0" i="0" u="none" strike="noStrike" cap="none" dirty="0">
              <a:solidFill>
                <a:schemeClr val="dk1"/>
              </a:solidFill>
              <a:latin typeface="Arial"/>
              <a:ea typeface="Arial"/>
              <a:cs typeface="Arial"/>
              <a:sym typeface="Arial"/>
            </a:endParaRPr>
          </a:p>
        </p:txBody>
      </p:sp>
      <p:sp>
        <p:nvSpPr>
          <p:cNvPr id="235" name="Google Shape;235;g12471b0000b_0_0"/>
          <p:cNvSpPr txBox="1"/>
          <p:nvPr/>
        </p:nvSpPr>
        <p:spPr>
          <a:xfrm>
            <a:off x="9353975" y="3068950"/>
            <a:ext cx="1177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p-interface(V2)</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prop1: interface-name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prop2:: interface-name2</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prop3:: </a:t>
            </a:r>
            <a:r>
              <a:rPr lang="en-US" sz="800" b="0" i="0" u="none" strike="noStrike" cap="none" dirty="0" err="1">
                <a:solidFill>
                  <a:schemeClr val="dk1"/>
                </a:solidFill>
                <a:latin typeface="Arial"/>
                <a:ea typeface="Arial"/>
                <a:cs typeface="Arial"/>
                <a:sym typeface="Arial"/>
              </a:rPr>
              <a:t>selflink</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prop4: speed-value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800" b="0" i="0" u="none" strike="noStrike" cap="none" dirty="0">
                <a:solidFill>
                  <a:schemeClr val="dk1"/>
                </a:solidFill>
                <a:latin typeface="Arial"/>
                <a:ea typeface="Arial"/>
                <a:cs typeface="Arial"/>
                <a:sym typeface="Arial"/>
              </a:rPr>
              <a:t>…</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36" name="Google Shape;236;g12471b0000b_0_0"/>
          <p:cNvCxnSpPr>
            <a:stCxn id="232" idx="2"/>
            <a:endCxn id="231" idx="6"/>
          </p:cNvCxnSpPr>
          <p:nvPr/>
        </p:nvCxnSpPr>
        <p:spPr>
          <a:xfrm flipH="1">
            <a:off x="7522950" y="3672800"/>
            <a:ext cx="1654200" cy="1066800"/>
          </a:xfrm>
          <a:prstGeom prst="curvedConnector3">
            <a:avLst>
              <a:gd name="adj1" fmla="val 50000"/>
            </a:avLst>
          </a:prstGeom>
          <a:noFill/>
          <a:ln w="19050" cap="flat" cmpd="sng">
            <a:solidFill>
              <a:srgbClr val="42719B"/>
            </a:solidFill>
            <a:prstDash val="solid"/>
            <a:round/>
            <a:headEnd type="none" w="sm" len="sm"/>
            <a:tailEnd type="stealth" w="med" len="med"/>
          </a:ln>
        </p:spPr>
      </p:cxnSp>
      <p:cxnSp>
        <p:nvCxnSpPr>
          <p:cNvPr id="237" name="Google Shape;237;g12471b0000b_0_0"/>
          <p:cNvCxnSpPr>
            <a:stCxn id="233" idx="2"/>
            <a:endCxn id="231" idx="6"/>
          </p:cNvCxnSpPr>
          <p:nvPr/>
        </p:nvCxnSpPr>
        <p:spPr>
          <a:xfrm rot="10800000">
            <a:off x="7522950" y="4739600"/>
            <a:ext cx="1654200" cy="762000"/>
          </a:xfrm>
          <a:prstGeom prst="curvedConnector3">
            <a:avLst>
              <a:gd name="adj1" fmla="val 50000"/>
            </a:avLst>
          </a:prstGeom>
          <a:noFill/>
          <a:ln w="19050" cap="flat" cmpd="sng">
            <a:solidFill>
              <a:srgbClr val="42719B"/>
            </a:solidFill>
            <a:prstDash val="solid"/>
            <a:round/>
            <a:headEnd type="none" w="sm" len="sm"/>
            <a:tailEnd type="stealth" w="med" len="med"/>
          </a:ln>
        </p:spPr>
      </p:cxnSp>
      <p:sp>
        <p:nvSpPr>
          <p:cNvPr id="238" name="Google Shape;238;g12471b0000b_0_0"/>
          <p:cNvSpPr txBox="1"/>
          <p:nvPr/>
        </p:nvSpPr>
        <p:spPr>
          <a:xfrm>
            <a:off x="9353975" y="4973950"/>
            <a:ext cx="1177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p-interface(V3)</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prop1: interface-name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prop2:: interface-name2</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prop3:: </a:t>
            </a:r>
            <a:r>
              <a:rPr lang="en-US" sz="800" b="0" i="0" u="none" strike="noStrike" cap="none" dirty="0" err="1">
                <a:solidFill>
                  <a:schemeClr val="dk1"/>
                </a:solidFill>
                <a:latin typeface="Arial"/>
                <a:ea typeface="Arial"/>
                <a:cs typeface="Arial"/>
                <a:sym typeface="Arial"/>
              </a:rPr>
              <a:t>selflink</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prop4: speed-value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9" name="Google Shape;239;g12471b0000b_0_0"/>
          <p:cNvSpPr txBox="1"/>
          <p:nvPr/>
        </p:nvSpPr>
        <p:spPr>
          <a:xfrm>
            <a:off x="8036475" y="4374374"/>
            <a:ext cx="2216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err="1">
                <a:solidFill>
                  <a:srgbClr val="000000"/>
                </a:solidFill>
                <a:latin typeface="Arial"/>
                <a:ea typeface="Arial"/>
                <a:cs typeface="Arial"/>
                <a:sym typeface="Arial"/>
              </a:rPr>
              <a:t>tosca.relationships.network.BindsTo</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Out from p-Interface </a:t>
            </a:r>
            <a:r>
              <a:rPr lang="en-US" sz="1000" b="0" i="0" u="none" strike="noStrike" cap="none" dirty="0">
                <a:solidFill>
                  <a:schemeClr val="dk1"/>
                </a:solidFill>
                <a:latin typeface="Arial"/>
                <a:ea typeface="Arial"/>
                <a:cs typeface="Arial"/>
                <a:sym typeface="Arial"/>
              </a:rPr>
              <a:t>vertex</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In to </a:t>
            </a:r>
            <a:r>
              <a:rPr lang="en-US" sz="1000" b="0" i="0" u="none" strike="noStrike" cap="none" dirty="0" err="1">
                <a:solidFill>
                  <a:srgbClr val="000000"/>
                </a:solidFill>
                <a:latin typeface="Arial"/>
                <a:ea typeface="Arial"/>
                <a:cs typeface="Arial"/>
                <a:sym typeface="Arial"/>
              </a:rPr>
              <a:t>pserver</a:t>
            </a:r>
            <a:r>
              <a:rPr lang="en-US" sz="1000" b="0" i="0" u="none" strike="noStrike" cap="none" dirty="0">
                <a:solidFill>
                  <a:srgbClr val="000000"/>
                </a:solidFill>
                <a:latin typeface="Arial"/>
                <a:ea typeface="Arial"/>
                <a:cs typeface="Arial"/>
                <a:sym typeface="Arial"/>
              </a:rPr>
              <a:t> vertex </a:t>
            </a:r>
            <a:endParaRPr sz="1000" b="0" i="0" u="none" strike="noStrike" cap="none" dirty="0">
              <a:solidFill>
                <a:srgbClr val="000000"/>
              </a:solidFill>
              <a:latin typeface="Arial"/>
              <a:ea typeface="Arial"/>
              <a:cs typeface="Arial"/>
              <a:sym typeface="Arial"/>
            </a:endParaRPr>
          </a:p>
        </p:txBody>
      </p:sp>
      <p:sp>
        <p:nvSpPr>
          <p:cNvPr id="240" name="Google Shape;240;g12471b0000b_0_0"/>
          <p:cNvSpPr txBox="1"/>
          <p:nvPr/>
        </p:nvSpPr>
        <p:spPr>
          <a:xfrm>
            <a:off x="9449375" y="222775"/>
            <a:ext cx="2643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https://docs.janusgraph.org/schema/</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g12471b0000b_0_44"/>
          <p:cNvPicPr preferRelativeResize="0"/>
          <p:nvPr/>
        </p:nvPicPr>
        <p:blipFill rotWithShape="1">
          <a:blip r:embed="rId3">
            <a:alphaModFix/>
          </a:blip>
          <a:srcRect/>
          <a:stretch/>
        </p:blipFill>
        <p:spPr>
          <a:xfrm>
            <a:off x="245075" y="985000"/>
            <a:ext cx="11887200" cy="1603208"/>
          </a:xfrm>
          <a:prstGeom prst="rect">
            <a:avLst/>
          </a:prstGeom>
          <a:noFill/>
          <a:ln>
            <a:noFill/>
          </a:ln>
        </p:spPr>
      </p:pic>
      <p:pic>
        <p:nvPicPr>
          <p:cNvPr id="247" name="Google Shape;247;g12471b0000b_0_44"/>
          <p:cNvPicPr preferRelativeResize="0"/>
          <p:nvPr/>
        </p:nvPicPr>
        <p:blipFill rotWithShape="1">
          <a:blip r:embed="rId4">
            <a:alphaModFix/>
          </a:blip>
          <a:srcRect/>
          <a:stretch/>
        </p:blipFill>
        <p:spPr>
          <a:xfrm>
            <a:off x="152400" y="3027058"/>
            <a:ext cx="11887198" cy="2673910"/>
          </a:xfrm>
          <a:prstGeom prst="rect">
            <a:avLst/>
          </a:prstGeom>
          <a:noFill/>
          <a:ln>
            <a:noFill/>
          </a:ln>
        </p:spPr>
      </p:pic>
      <p:cxnSp>
        <p:nvCxnSpPr>
          <p:cNvPr id="248" name="Google Shape;248;g12471b0000b_0_44"/>
          <p:cNvCxnSpPr/>
          <p:nvPr/>
        </p:nvCxnSpPr>
        <p:spPr>
          <a:xfrm flipH="1">
            <a:off x="5956475" y="1272175"/>
            <a:ext cx="84300" cy="1887300"/>
          </a:xfrm>
          <a:prstGeom prst="straightConnector1">
            <a:avLst/>
          </a:prstGeom>
          <a:noFill/>
          <a:ln w="9525" cap="flat" cmpd="sng">
            <a:solidFill>
              <a:schemeClr val="dk2"/>
            </a:solidFill>
            <a:prstDash val="solid"/>
            <a:round/>
            <a:headEnd type="none" w="sm" len="sm"/>
            <a:tailEnd type="none" w="sm" len="sm"/>
          </a:ln>
        </p:spPr>
      </p:cxnSp>
      <p:sp>
        <p:nvSpPr>
          <p:cNvPr id="249" name="Google Shape;249;g12471b0000b_0_44"/>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Data Model</a:t>
            </a:r>
            <a:endParaRPr sz="3600" b="0" i="0" u="none" strike="noStrike" cap="none">
              <a:solidFill>
                <a:srgbClr val="000000"/>
              </a:solidFill>
              <a:latin typeface="Calibri"/>
              <a:ea typeface="Calibri"/>
              <a:cs typeface="Calibri"/>
              <a:sym typeface="Calibri"/>
            </a:endParaRPr>
          </a:p>
        </p:txBody>
      </p:sp>
      <p:sp>
        <p:nvSpPr>
          <p:cNvPr id="250" name="Google Shape;250;g12471b0000b_0_44"/>
          <p:cNvSpPr txBox="1"/>
          <p:nvPr/>
        </p:nvSpPr>
        <p:spPr>
          <a:xfrm>
            <a:off x="387550" y="5880700"/>
            <a:ext cx="11433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5 top level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Usually hierarchy goes like this: Tenant/Customer → Service Subscription → Service Instance → Resources (Refer CCVPN example)</a:t>
            </a:r>
            <a:endParaRPr sz="1400" b="0" i="0" u="none" strike="noStrike" cap="none">
              <a:solidFill>
                <a:srgbClr val="000000"/>
              </a:solidFill>
              <a:latin typeface="Arial"/>
              <a:ea typeface="Arial"/>
              <a:cs typeface="Arial"/>
              <a:sym typeface="Arial"/>
            </a:endParaRPr>
          </a:p>
        </p:txBody>
      </p:sp>
      <p:sp>
        <p:nvSpPr>
          <p:cNvPr id="251" name="Google Shape;251;g12471b0000b_0_44"/>
          <p:cNvSpPr txBox="1"/>
          <p:nvPr/>
        </p:nvSpPr>
        <p:spPr>
          <a:xfrm>
            <a:off x="6916975" y="84250"/>
            <a:ext cx="5122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https://wiki.onap.org/display/DW/AAI+OXM+Schema+UML</a:t>
            </a:r>
            <a:endParaRPr sz="9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https://wiki.onap.org/download/attachments/76875673/CCVPN%20network%20NNI%20AAI%20Models.pdf?version=1&amp;modificationDate=1579781948000&amp;api=v2&amp;download=true</a:t>
            </a:r>
            <a:endParaRPr sz="900" b="0" i="0" u="none" strike="noStrike" cap="none" dirty="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5592</Words>
  <Application>Microsoft Office PowerPoint</Application>
  <PresentationFormat>Widescreen</PresentationFormat>
  <Paragraphs>581</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Verdana</vt:lpstr>
      <vt:lpstr>Georgia</vt:lpstr>
      <vt:lpstr>Times New Roman</vt:lpstr>
      <vt:lpstr>Courier New</vt:lpstr>
      <vt:lpstr>Roboto</vt:lpstr>
      <vt:lpstr>Roboto Mono</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Евгений Жуков</dc:creator>
  <cp:lastModifiedBy>Mudiganti, Seshu Kumar</cp:lastModifiedBy>
  <cp:revision>1</cp:revision>
  <dcterms:created xsi:type="dcterms:W3CDTF">2017-07-20T12:12:46Z</dcterms:created>
  <dcterms:modified xsi:type="dcterms:W3CDTF">2023-08-29T17:19:12Z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